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8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80" r:id="rId24"/>
    <p:sldId id="282" r:id="rId25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6A6A4-2C46-48DA-8A33-6F0F629AA386}" type="datetimeFigureOut">
              <a:rPr lang="pt-BR" smtClean="0"/>
              <a:pPr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9CAE6-8359-4F6B-97EB-48CD21A6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475656" y="267495"/>
            <a:ext cx="7344816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 ESPÍRITO SANTO-</a:t>
            </a:r>
            <a:endParaRPr kumimoji="0" lang="pt-BR" sz="66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 rot="20856974">
            <a:off x="4374275" y="3217243"/>
            <a:ext cx="3671059" cy="772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Bold ITC" pitchFamily="34" charset="0"/>
                <a:ea typeface="+mj-ea"/>
                <a:cs typeface="+mj-cs"/>
              </a:rPr>
              <a:t>GRANDES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 rot="20856974">
            <a:off x="4635600" y="3422431"/>
            <a:ext cx="4695239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000" b="1" i="1" dirty="0" smtClean="0">
                <a:solidFill>
                  <a:schemeClr val="bg1"/>
                </a:solidFill>
                <a:latin typeface="Mistral" pitchFamily="66" charset="0"/>
                <a:ea typeface="+mj-ea"/>
                <a:cs typeface="+mj-cs"/>
              </a:rPr>
              <a:t>PROMESSAS</a:t>
            </a:r>
            <a:endParaRPr kumimoji="0" lang="pt-BR" sz="60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istral" pitchFamily="66" charset="0"/>
              <a:ea typeface="+mj-ea"/>
              <a:cs typeface="+mj-cs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 rot="20856974">
            <a:off x="6181331" y="3932336"/>
            <a:ext cx="3352019" cy="5982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i="1" dirty="0" smtClean="0">
                <a:solidFill>
                  <a:schemeClr val="bg1"/>
                </a:solidFill>
                <a:latin typeface="Eras Bold ITC" pitchFamily="34" charset="0"/>
                <a:ea typeface="+mj-ea"/>
                <a:cs typeface="+mj-cs"/>
              </a:rPr>
              <a:t>DA BÍBLIA</a:t>
            </a:r>
            <a:endParaRPr kumimoji="0" lang="pt-B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Eras Bold ITC" pitchFamily="34" charset="0"/>
              <a:ea typeface="+mj-ea"/>
              <a:cs typeface="+mj-cs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619672" y="1059583"/>
            <a:ext cx="72008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b="1" spc="-15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UMA PROMESSA</a:t>
            </a:r>
            <a:endParaRPr kumimoji="0" lang="pt-BR" sz="66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4860032" y="2139702"/>
            <a:ext cx="331236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Isaías 44.3</a:t>
            </a:r>
            <a:endParaRPr kumimoji="0" lang="pt-BR" sz="3200" b="1" i="0" u="none" strike="noStrike" kern="1200" cap="none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1131590"/>
            <a:ext cx="7560840" cy="280831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203598"/>
            <a:ext cx="7416824" cy="2880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“Quem crê em mim, como diz a Escritura, do seu interior correrão rios de água viva. Ora, isso ele disse a respeito do Espírito que haviam de receber os que nele cressem; pois o Espírito ainda não fora dado, porque Jesus ainda não tinha sido glorificado” (</a:t>
            </a:r>
            <a:r>
              <a:rPr lang="pt-BR" b="1" dirty="0" err="1" smtClean="0">
                <a:solidFill>
                  <a:schemeClr val="bg2">
                    <a:lumMod val="10000"/>
                  </a:schemeClr>
                </a:solidFill>
              </a:rPr>
              <a:t>Jo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 7.38,39).</a:t>
            </a:r>
            <a:endParaRPr lang="pt-BR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6" y="1095422"/>
            <a:ext cx="1076827" cy="107682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1131590"/>
            <a:ext cx="7560840" cy="280831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203598"/>
            <a:ext cx="7416824" cy="2880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“E eu rogarei ao Pai, e ele vos dará outro </a:t>
            </a:r>
            <a:r>
              <a:rPr lang="pt-BR" b="1" dirty="0" err="1" smtClean="0">
                <a:solidFill>
                  <a:schemeClr val="bg2">
                    <a:lumMod val="10000"/>
                  </a:schemeClr>
                </a:solidFill>
              </a:rPr>
              <a:t>Ajudador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, para que fique convosco para sempre, a saber, o Espírito da verdade, o qual o mundo não pode receber, porque não o vê nem o conhece; mas vós o conheceis, porque ele habita convosco e estará em vós” (</a:t>
            </a:r>
            <a:r>
              <a:rPr lang="pt-BR" b="1" dirty="0" err="1" smtClean="0">
                <a:solidFill>
                  <a:schemeClr val="bg2">
                    <a:lumMod val="10000"/>
                  </a:schemeClr>
                </a:solidFill>
              </a:rPr>
              <a:t>Jo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 14.16,17).</a:t>
            </a:r>
            <a:endParaRPr lang="pt-BR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6" y="1095422"/>
            <a:ext cx="1076827" cy="107682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1203598"/>
            <a:ext cx="7560840" cy="25202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347614"/>
            <a:ext cx="7416824" cy="23762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“Todavia, digo-vos a verdade, convém-vos que eu vá; pois se eu não for, o </a:t>
            </a:r>
            <a:r>
              <a:rPr lang="pt-BR" b="1" dirty="0" err="1" smtClean="0">
                <a:solidFill>
                  <a:schemeClr val="bg2">
                    <a:lumMod val="10000"/>
                  </a:schemeClr>
                </a:solidFill>
              </a:rPr>
              <a:t>Ajudador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 não virá a vós; mas, se eu for, vo-lo enviarei. E, quando ele vier, convencerá o mundo do pecado, da justiça e do juízo”   (</a:t>
            </a:r>
            <a:r>
              <a:rPr lang="pt-BR" b="1" dirty="0" err="1" smtClean="0">
                <a:solidFill>
                  <a:schemeClr val="bg2">
                    <a:lumMod val="10000"/>
                  </a:schemeClr>
                </a:solidFill>
              </a:rPr>
              <a:t>Jo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 16.7,8).</a:t>
            </a:r>
            <a:endParaRPr lang="pt-BR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5" y="1167431"/>
            <a:ext cx="1076827" cy="107682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1059582"/>
            <a:ext cx="7560840" cy="2952328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203598"/>
            <a:ext cx="7416824" cy="28083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“Estando com eles, ordenou-lhes que não se ausentassem de Jerusalém, mas que esperassem a promessa do Pai, a qual (disse ele) de mim ouvistes. Porque, na verdade, João batizou em água, mas vós sereis batizados no Espírito Santo, dentro de poucos dias” (</a:t>
            </a:r>
            <a:r>
              <a:rPr lang="pt-BR" b="1" dirty="0" err="1" smtClean="0">
                <a:solidFill>
                  <a:schemeClr val="bg2">
                    <a:lumMod val="10000"/>
                  </a:schemeClr>
                </a:solidFill>
              </a:rPr>
              <a:t>At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 1.4,5).</a:t>
            </a:r>
            <a:endParaRPr lang="pt-BR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5" y="1023415"/>
            <a:ext cx="1076827" cy="107682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1491630"/>
            <a:ext cx="7560840" cy="2232248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4" y="1455463"/>
            <a:ext cx="1076827" cy="1076827"/>
          </a:xfrm>
          <a:prstGeom prst="rect">
            <a:avLst/>
          </a:prstGeom>
          <a:noFill/>
        </p:spPr>
      </p:pic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07504" y="1635646"/>
            <a:ext cx="7309320" cy="1944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“Mas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recebereis poder, ao descer sobre vós o Espírito Santo, e ser-me-eis testemunhas, tanto em Jerusalém, como em toda a Judeia e </a:t>
            </a:r>
            <a:r>
              <a:rPr kumimoji="0" lang="pt-BR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Samaria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e até os confins da terra” (</a:t>
            </a:r>
            <a:r>
              <a:rPr kumimoji="0" lang="pt-BR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1.8).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123478"/>
            <a:ext cx="9144000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 PROMESSA</a:t>
            </a:r>
            <a:r>
              <a:rPr lang="pt-BR" sz="54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pt-BR" sz="54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SE CUMPRIU</a:t>
            </a:r>
            <a:endParaRPr kumimoji="0" lang="pt-BR" sz="54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771550"/>
            <a:ext cx="9144000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spc="-15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 DIA DE PENTECOSTES</a:t>
            </a:r>
            <a:endParaRPr kumimoji="0" lang="pt-BR" sz="54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355726"/>
            <a:ext cx="8229600" cy="187220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promessa da nova maneira de agir do Espírito Santo se cumpriu no Dia de Pentecostes. A partir de então, todos os que se convertem recebem o Espírito Santo, que fica com eles todo o tempo.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555526"/>
            <a:ext cx="7560840" cy="4032448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5" y="519359"/>
            <a:ext cx="1076827" cy="1076827"/>
          </a:xfrm>
          <a:prstGeom prst="rect">
            <a:avLst/>
          </a:prstGeom>
          <a:noFill/>
        </p:spPr>
      </p:pic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07504" y="699542"/>
            <a:ext cx="730932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“Mas isto é o que foi dito pelo profeta Joel: E acontecerá nos últimos dias, diz o Senhor, que derramarei do meu Espírito sobre toda a carne;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os vossos filhos e as vossas filhas profetizarão, os vossos mancebos terão visões, os vossos anciãos terão sonhos; e sobre os meus servos e sobre as minhas servas derramarei do meu Espírito naqueles dias, e eles profetizarão” (</a:t>
            </a:r>
            <a:r>
              <a:rPr kumimoji="0" lang="pt-BR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2.16-18).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987574"/>
            <a:ext cx="7560840" cy="172819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059582"/>
            <a:ext cx="7416824" cy="17281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“Arrependei-vos, e cada um de vós seja batizado em nome de Jesus Cristo, para remissão de vossos pecados; e recebereis o dom do Espírito Santo” (</a:t>
            </a:r>
            <a:r>
              <a:rPr lang="pt-BR" b="1" dirty="0" err="1" smtClean="0">
                <a:solidFill>
                  <a:schemeClr val="bg2">
                    <a:lumMod val="10000"/>
                  </a:schemeClr>
                </a:solidFill>
              </a:rPr>
              <a:t>At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 2.38).</a:t>
            </a:r>
            <a:endParaRPr lang="pt-BR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4" y="1023414"/>
            <a:ext cx="1076827" cy="1076827"/>
          </a:xfrm>
          <a:prstGeom prst="rect">
            <a:avLst/>
          </a:prstGeom>
          <a:noFill/>
        </p:spPr>
      </p:pic>
      <p:sp>
        <p:nvSpPr>
          <p:cNvPr id="14" name="Título 3"/>
          <p:cNvSpPr txBox="1">
            <a:spLocks/>
          </p:cNvSpPr>
          <p:nvPr/>
        </p:nvSpPr>
        <p:spPr>
          <a:xfrm>
            <a:off x="251520" y="2931790"/>
            <a:ext cx="7560840" cy="1296144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107504" y="3003798"/>
            <a:ext cx="7488832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“Pois todos os que são guiados pelo Espírito de Deus, esses são filhos de Deus</a:t>
            </a:r>
            <a:r>
              <a:rPr lang="pt-BR" sz="3200" b="1" noProof="0" dirty="0" smtClean="0">
                <a:solidFill>
                  <a:schemeClr val="bg2">
                    <a:lumMod val="10000"/>
                  </a:schemeClr>
                </a:solidFill>
              </a:rPr>
              <a:t>”              (</a:t>
            </a:r>
            <a:r>
              <a:rPr lang="pt-BR" sz="3200" b="1" noProof="0" dirty="0" err="1" smtClean="0">
                <a:solidFill>
                  <a:schemeClr val="bg2">
                    <a:lumMod val="10000"/>
                  </a:schemeClr>
                </a:solidFill>
              </a:rPr>
              <a:t>Rm</a:t>
            </a:r>
            <a:r>
              <a:rPr lang="pt-BR" sz="3200" b="1" noProof="0" dirty="0" smtClean="0">
                <a:solidFill>
                  <a:schemeClr val="bg2">
                    <a:lumMod val="10000"/>
                  </a:schemeClr>
                </a:solidFill>
              </a:rPr>
              <a:t> 8.14).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5" y="2895622"/>
            <a:ext cx="1076827" cy="107682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339502"/>
            <a:ext cx="7560840" cy="1872208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4" y="303334"/>
            <a:ext cx="1076827" cy="1076827"/>
          </a:xfrm>
          <a:prstGeom prst="rect">
            <a:avLst/>
          </a:prstGeom>
          <a:noFill/>
        </p:spPr>
      </p:pic>
      <p:sp>
        <p:nvSpPr>
          <p:cNvPr id="14" name="Título 3"/>
          <p:cNvSpPr txBox="1">
            <a:spLocks/>
          </p:cNvSpPr>
          <p:nvPr/>
        </p:nvSpPr>
        <p:spPr>
          <a:xfrm>
            <a:off x="251520" y="2427734"/>
            <a:ext cx="7560840" cy="244827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107504" y="339502"/>
            <a:ext cx="7309320" cy="2088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lang="pt-BR" sz="3200" b="1" dirty="0" smtClean="0">
                <a:solidFill>
                  <a:schemeClr val="bg2">
                    <a:lumMod val="10000"/>
                  </a:schemeClr>
                </a:solidFill>
              </a:rPr>
              <a:t>Pois em um só Espírito fomos todos nós batizados em um só corpo, quer judeus, quer gregos, quer escravos, quer livres; e a todos nós foi dado beber de um só Espírito” (1 Co 12.13).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5" y="2391567"/>
            <a:ext cx="1076827" cy="1076827"/>
          </a:xfrm>
          <a:prstGeom prst="rect">
            <a:avLst/>
          </a:prstGeom>
          <a:noFill/>
        </p:spPr>
      </p:pic>
      <p:sp>
        <p:nvSpPr>
          <p:cNvPr id="18" name="Espaço Reservado para Conteúdo 2"/>
          <p:cNvSpPr txBox="1">
            <a:spLocks/>
          </p:cNvSpPr>
          <p:nvPr/>
        </p:nvSpPr>
        <p:spPr>
          <a:xfrm>
            <a:off x="107504" y="2499742"/>
            <a:ext cx="7309320" cy="2520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lang="pt-BR" sz="3200" b="1" noProof="0" dirty="0" smtClean="0">
                <a:solidFill>
                  <a:schemeClr val="bg2">
                    <a:lumMod val="10000"/>
                  </a:schemeClr>
                </a:solidFill>
              </a:rPr>
              <a:t>No qual também vós, tendo ouvido a palavra da verdade, o evangelho da vossa salvação, e tendo nele também crido, fostes selados com o Espírito Santo da promessa, o qual é o penhor da vossa herança” (</a:t>
            </a:r>
            <a:r>
              <a:rPr lang="pt-BR" sz="3200" b="1" noProof="0" dirty="0" err="1" smtClean="0">
                <a:solidFill>
                  <a:schemeClr val="bg2">
                    <a:lumMod val="10000"/>
                  </a:schemeClr>
                </a:solidFill>
              </a:rPr>
              <a:t>Ef</a:t>
            </a:r>
            <a:r>
              <a:rPr lang="pt-BR" sz="3200" b="1" noProof="0" dirty="0" smtClean="0">
                <a:solidFill>
                  <a:schemeClr val="bg2">
                    <a:lumMod val="10000"/>
                  </a:schemeClr>
                </a:solidFill>
              </a:rPr>
              <a:t> 1.13,14).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123478"/>
            <a:ext cx="9144000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spc="-15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CONTAMOS COM A PRESENÇA</a:t>
            </a:r>
            <a:endParaRPr kumimoji="0" lang="pt-BR" sz="54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771550"/>
            <a:ext cx="9144000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spc="-15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 A CAPACITAÇÃO DO ESPÍRITO</a:t>
            </a:r>
            <a:endParaRPr kumimoji="0" lang="pt-BR" sz="54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571750"/>
            <a:ext cx="8229600" cy="1440160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divino Consolador habita em nós, santificando-nos, capacitando-nos e intercedendo sempre por nós.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267495"/>
            <a:ext cx="9144000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spc="-15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QUEM É O ESPÍRITO SANTO?</a:t>
            </a:r>
            <a:endParaRPr kumimoji="0" lang="pt-BR" sz="54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35646"/>
            <a:ext cx="8229600" cy="3243807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</a:t>
            </a: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terceira Pessoa da Trindade.</a:t>
            </a: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o autor da Bíblia.</a:t>
            </a: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aquele que nos leva à conversão.</a:t>
            </a: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aquele que nos capacita para a vida cristã.</a:t>
            </a: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aquele que nos consola.</a:t>
            </a: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o selo da nossa salvação.</a:t>
            </a: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o penhor da nossa herança.</a:t>
            </a: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o Deus que habita em nós.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555526"/>
            <a:ext cx="7560840" cy="25202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699542"/>
            <a:ext cx="7416824" cy="23042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“Quando, pois, vos conduzirem para vos entregar, não vos preocupeis com o que haveis de dizer; mas, o que vos for dado naquela hora, isso falai; porque não sois vós que falais, mas sim o Espírito Santo” (Mc 13.11).</a:t>
            </a:r>
            <a:endParaRPr lang="pt-BR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4" y="519358"/>
            <a:ext cx="1076827" cy="1076827"/>
          </a:xfrm>
          <a:prstGeom prst="rect">
            <a:avLst/>
          </a:prstGeom>
          <a:noFill/>
        </p:spPr>
      </p:pic>
      <p:sp>
        <p:nvSpPr>
          <p:cNvPr id="14" name="Título 3"/>
          <p:cNvSpPr txBox="1">
            <a:spLocks/>
          </p:cNvSpPr>
          <p:nvPr/>
        </p:nvSpPr>
        <p:spPr>
          <a:xfrm>
            <a:off x="251520" y="3291830"/>
            <a:ext cx="7560840" cy="144016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6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4" y="3255662"/>
            <a:ext cx="1076827" cy="1076827"/>
          </a:xfrm>
          <a:prstGeom prst="rect">
            <a:avLst/>
          </a:prstGeom>
          <a:noFill/>
        </p:spPr>
      </p:pic>
      <p:sp>
        <p:nvSpPr>
          <p:cNvPr id="17" name="Espaço Reservado para Conteúdo 2"/>
          <p:cNvSpPr txBox="1">
            <a:spLocks/>
          </p:cNvSpPr>
          <p:nvPr/>
        </p:nvSpPr>
        <p:spPr>
          <a:xfrm>
            <a:off x="107504" y="3435846"/>
            <a:ext cx="7488832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pt-BR" sz="3200" b="1" dirty="0" smtClean="0">
                <a:solidFill>
                  <a:schemeClr val="bg2">
                    <a:lumMod val="10000"/>
                  </a:schemeClr>
                </a:solidFill>
              </a:rPr>
              <a:t>O Espírito mesmo testifica com o nosso espírito que somos filhos de Deus”             (</a:t>
            </a:r>
            <a:r>
              <a:rPr lang="pt-BR" sz="3200" b="1" dirty="0" err="1" smtClean="0">
                <a:solidFill>
                  <a:schemeClr val="bg2">
                    <a:lumMod val="10000"/>
                  </a:schemeClr>
                </a:solidFill>
              </a:rPr>
              <a:t>Rm</a:t>
            </a:r>
            <a:r>
              <a:rPr lang="pt-BR" sz="3200" b="1" dirty="0" smtClean="0">
                <a:solidFill>
                  <a:schemeClr val="bg2">
                    <a:lumMod val="10000"/>
                  </a:schemeClr>
                </a:solidFill>
              </a:rPr>
              <a:t> 8.16).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483518"/>
            <a:ext cx="7560840" cy="208823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6" y="447350"/>
            <a:ext cx="1076827" cy="1076827"/>
          </a:xfrm>
          <a:prstGeom prst="rect">
            <a:avLst/>
          </a:prstGeom>
          <a:noFill/>
        </p:spPr>
      </p:pic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07504" y="555526"/>
            <a:ext cx="7381328" cy="20162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“Do mesmo modo também o Espírito nos ajuda na </a:t>
            </a:r>
            <a:r>
              <a:rPr kumimoji="0" lang="pt-B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</a:t>
            </a:r>
            <a:r>
              <a:rPr lang="pt-BR" sz="3200" b="1" dirty="0" err="1" smtClean="0">
                <a:solidFill>
                  <a:schemeClr val="bg2">
                    <a:lumMod val="10000"/>
                  </a:schemeClr>
                </a:solidFill>
              </a:rPr>
              <a:t>queza</a:t>
            </a:r>
            <a:r>
              <a:rPr lang="pt-BR" sz="3200" b="1" dirty="0" smtClean="0">
                <a:solidFill>
                  <a:schemeClr val="bg2">
                    <a:lumMod val="10000"/>
                  </a:schemeClr>
                </a:solidFill>
              </a:rPr>
              <a:t>; porque não sabemos o que havemos de pedir como convém, mas o Espírito mesmo intercede por nós com gemidos inexprimíveis” (</a:t>
            </a:r>
            <a:r>
              <a:rPr lang="pt-BR" sz="3200" b="1" dirty="0" err="1" smtClean="0">
                <a:solidFill>
                  <a:schemeClr val="bg2">
                    <a:lumMod val="10000"/>
                  </a:schemeClr>
                </a:solidFill>
              </a:rPr>
              <a:t>Rm</a:t>
            </a:r>
            <a:r>
              <a:rPr lang="pt-BR" sz="3200" b="1" dirty="0" smtClean="0">
                <a:solidFill>
                  <a:schemeClr val="bg2">
                    <a:lumMod val="10000"/>
                  </a:schemeClr>
                </a:solidFill>
              </a:rPr>
              <a:t> 8.26).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ítulo 3"/>
          <p:cNvSpPr txBox="1">
            <a:spLocks/>
          </p:cNvSpPr>
          <p:nvPr/>
        </p:nvSpPr>
        <p:spPr>
          <a:xfrm>
            <a:off x="251520" y="2859782"/>
            <a:ext cx="7560840" cy="180020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107504" y="2931790"/>
            <a:ext cx="7309320" cy="17281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“Ou não sabeis que o vosso corpo é o santuário do Espírito Santo, que habita em vós, o qual possuís da parte de Deus, e que não sois de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vós mesmos?” (1 Co 6.19).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5" y="2823614"/>
            <a:ext cx="1076827" cy="107682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411510"/>
            <a:ext cx="7560840" cy="936104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07504" y="483518"/>
            <a:ext cx="7381328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“Ora,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há diversidade de dons, mas o Espírito é o mesmo” (1 Co 12.4).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ítulo 3"/>
          <p:cNvSpPr txBox="1">
            <a:spLocks/>
          </p:cNvSpPr>
          <p:nvPr/>
        </p:nvSpPr>
        <p:spPr>
          <a:xfrm>
            <a:off x="251520" y="1635646"/>
            <a:ext cx="7560840" cy="122413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107504" y="1635646"/>
            <a:ext cx="7309320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“A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cada um, porém, é dada a manifestação do Espírito para o proveito comum”           (1 Co 12.7). 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ítulo 3"/>
          <p:cNvSpPr txBox="1">
            <a:spLocks/>
          </p:cNvSpPr>
          <p:nvPr/>
        </p:nvSpPr>
        <p:spPr>
          <a:xfrm>
            <a:off x="251520" y="3147814"/>
            <a:ext cx="7560840" cy="158417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107504" y="3147814"/>
            <a:ext cx="7381328" cy="1656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“Mas um só e o mesmo Espírito opera todas estas coisas, distribuindo particularmente a cada um como quer”      (1 Co 12.11).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3" y="303333"/>
            <a:ext cx="1076827" cy="1076827"/>
          </a:xfrm>
          <a:prstGeom prst="rect">
            <a:avLst/>
          </a:prstGeom>
          <a:noFill/>
        </p:spPr>
      </p:pic>
      <p:pic>
        <p:nvPicPr>
          <p:cNvPr id="17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4" y="1599479"/>
            <a:ext cx="1076827" cy="1076827"/>
          </a:xfrm>
          <a:prstGeom prst="rect">
            <a:avLst/>
          </a:prstGeom>
          <a:noFill/>
        </p:spPr>
      </p:pic>
      <p:pic>
        <p:nvPicPr>
          <p:cNvPr id="18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4" y="3111647"/>
            <a:ext cx="1076827" cy="107682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699542"/>
            <a:ext cx="7560840" cy="144016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5" y="663374"/>
            <a:ext cx="1076827" cy="1076827"/>
          </a:xfrm>
          <a:prstGeom prst="rect">
            <a:avLst/>
          </a:prstGeom>
          <a:noFill/>
        </p:spPr>
      </p:pic>
      <p:sp>
        <p:nvSpPr>
          <p:cNvPr id="9" name="Título 3"/>
          <p:cNvSpPr txBox="1">
            <a:spLocks/>
          </p:cNvSpPr>
          <p:nvPr/>
        </p:nvSpPr>
        <p:spPr>
          <a:xfrm>
            <a:off x="251520" y="2427734"/>
            <a:ext cx="7560840" cy="208823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107504" y="2499742"/>
            <a:ext cx="7309320" cy="20162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“Mas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 fruto do Espírito é: o amor, o gozo, a paz, a longanimidade, a benignidade, a bondade, a fidelidade, a mansidão, o domínio próprio; contra estas coisas não há lei” (</a:t>
            </a:r>
            <a:r>
              <a:rPr kumimoji="0" lang="pt-BR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5.22,23).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4" y="2391567"/>
            <a:ext cx="1076827" cy="1076827"/>
          </a:xfrm>
          <a:prstGeom prst="rect">
            <a:avLst/>
          </a:prstGeom>
          <a:noFill/>
        </p:spPr>
      </p:pic>
      <p:sp>
        <p:nvSpPr>
          <p:cNvPr id="14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43558"/>
            <a:ext cx="7416824" cy="1296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“E, porque sois filhos, Deus enviou aos nossos corações o Espírito de seu Filho,  que clama: Aba, Pai” (</a:t>
            </a:r>
            <a:r>
              <a:rPr lang="pt-BR" b="1" dirty="0" err="1" smtClean="0">
                <a:solidFill>
                  <a:schemeClr val="bg2">
                    <a:lumMod val="10000"/>
                  </a:schemeClr>
                </a:solidFill>
              </a:rPr>
              <a:t>Gl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 4.6).</a:t>
            </a:r>
            <a:endParaRPr lang="pt-BR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52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259632" y="267495"/>
            <a:ext cx="7560840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000" b="1" spc="-15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BUSQUEMOS SEMPRE</a:t>
            </a:r>
            <a:endParaRPr kumimoji="0" lang="pt-BR" sz="60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5364088" y="2643758"/>
            <a:ext cx="3312368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Nada podemos fazer por nós mesmos. Precisamos ser cheios do Espírito!</a:t>
            </a:r>
            <a:endParaRPr kumimoji="0" lang="pt-BR" sz="2800" b="1" i="0" u="none" strike="noStrike" kern="1200" cap="none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259632" y="915566"/>
            <a:ext cx="7560840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0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 COMUNHÃO COM</a:t>
            </a:r>
            <a:endParaRPr kumimoji="0" lang="pt-BR" sz="60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331640" y="1563638"/>
            <a:ext cx="7560840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0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 ESPÍRITO DO SENHOR!</a:t>
            </a:r>
            <a:endParaRPr kumimoji="0" lang="pt-BR" sz="60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123478"/>
            <a:ext cx="9144000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spc="-15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COMO O ESPÍRITO SANTO AGIA</a:t>
            </a:r>
            <a:endParaRPr kumimoji="0" lang="pt-BR" sz="54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499742"/>
            <a:ext cx="8229600" cy="1872207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Espírito Santo era concedido apenas a algumas pessoas.</a:t>
            </a:r>
          </a:p>
          <a:p>
            <a:pPr marL="0" lvl="0" indent="0">
              <a:spcBef>
                <a:spcPct val="0"/>
              </a:spcBef>
              <a:buNone/>
              <a:defRPr/>
            </a:pPr>
            <a:endParaRPr lang="pt-BR" sz="1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Espírito Santo ficava com essas pessoas apenas por algum tempo.</a:t>
            </a:r>
            <a:endParaRPr lang="pt-BR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771550"/>
            <a:ext cx="9144000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 VELHO TESTAMENTO?</a:t>
            </a:r>
            <a:endParaRPr kumimoji="0" lang="pt-BR" sz="54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123478"/>
            <a:ext cx="9144000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spc="-15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COMO FOI PROMETIDO QUE O</a:t>
            </a:r>
            <a:endParaRPr kumimoji="0" lang="pt-BR" sz="54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499742"/>
            <a:ext cx="8229600" cy="1872207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Espírito Santo seria concedido a todos os crentes.</a:t>
            </a:r>
          </a:p>
          <a:p>
            <a:pPr marL="0" lvl="0" indent="0">
              <a:spcBef>
                <a:spcPct val="0"/>
              </a:spcBef>
              <a:buNone/>
              <a:defRPr/>
            </a:pPr>
            <a:endParaRPr lang="pt-BR" sz="1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Espírito Santo ficaria com os crentes todo o tempo.</a:t>
            </a:r>
            <a:endParaRPr lang="pt-BR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771550"/>
            <a:ext cx="9144000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spc="-15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ESPÍRITO SANTO IRIA AGIR?</a:t>
            </a:r>
            <a:endParaRPr kumimoji="0" lang="pt-BR" sz="54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627534"/>
            <a:ext cx="7560840" cy="2016224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699542"/>
            <a:ext cx="7416824" cy="20162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“Porque derramarei água sobre o sedento e correntes, sobre a terra seca; derramarei o meu Espírito sobre a tua posteridade e a minha bênção, sobre a tua descendência” (Is 44.3).</a:t>
            </a:r>
            <a:endParaRPr lang="pt-BR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4" y="519359"/>
            <a:ext cx="1076827" cy="1076827"/>
          </a:xfrm>
          <a:prstGeom prst="rect">
            <a:avLst/>
          </a:prstGeom>
          <a:noFill/>
        </p:spPr>
      </p:pic>
      <p:sp>
        <p:nvSpPr>
          <p:cNvPr id="14" name="Título 3"/>
          <p:cNvSpPr txBox="1">
            <a:spLocks/>
          </p:cNvSpPr>
          <p:nvPr/>
        </p:nvSpPr>
        <p:spPr>
          <a:xfrm>
            <a:off x="251520" y="2859782"/>
            <a:ext cx="7560840" cy="172819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107504" y="2931790"/>
            <a:ext cx="7416824" cy="15841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“Ainda porei dentro de vós o meu Espírito  e farei que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andeis nos meus estatutos, e guardeis as minhas ordenanças, e as observeis” (</a:t>
            </a:r>
            <a:r>
              <a:rPr kumimoji="0" lang="pt-BR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Ez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36.27).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3" y="2895621"/>
            <a:ext cx="1076827" cy="107682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1131590"/>
            <a:ext cx="7560840" cy="280831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203598"/>
            <a:ext cx="7416824" cy="2880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“Acontecerá, depois, que derramarei o meu Espírito sobre toda a carne; vossos filhos e vossas filhas profetizarão, os vossos anciãos terão sonhos, os vossos mancebos terão visões; e também sobre os servos e sobre as servas naqueles dias derramarei o meu Espírito” (</a:t>
            </a:r>
            <a:r>
              <a:rPr lang="pt-BR" b="1" dirty="0" err="1" smtClean="0">
                <a:solidFill>
                  <a:schemeClr val="bg2">
                    <a:lumMod val="10000"/>
                  </a:schemeClr>
                </a:solidFill>
              </a:rPr>
              <a:t>Jl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 2.28,29).</a:t>
            </a:r>
            <a:endParaRPr lang="pt-BR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6" y="1095422"/>
            <a:ext cx="1076827" cy="107682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>
              <a:buNone/>
            </a:pP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 rot="20856974">
            <a:off x="6413343" y="3629376"/>
            <a:ext cx="2116209" cy="97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ras Bold ITC" pitchFamily="34" charset="0"/>
                <a:ea typeface="+mj-ea"/>
                <a:cs typeface="+mj-cs"/>
              </a:rPr>
              <a:t>GRANDES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 rot="20856974">
            <a:off x="5372740" y="3939718"/>
            <a:ext cx="4695239" cy="943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  <a:ea typeface="+mj-ea"/>
                <a:cs typeface="+mj-cs"/>
              </a:rPr>
              <a:t>PROMESSAS</a:t>
            </a:r>
            <a:endParaRPr kumimoji="0" lang="pt-BR" sz="36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stral" pitchFamily="66" charset="0"/>
              <a:ea typeface="+mj-ea"/>
              <a:cs typeface="+mj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 rot="20856974">
            <a:off x="6879249" y="4340949"/>
            <a:ext cx="2468522" cy="541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itchFamily="34" charset="0"/>
                <a:ea typeface="+mj-ea"/>
                <a:cs typeface="+mj-cs"/>
              </a:rPr>
              <a:t>DA BÍBLIA</a:t>
            </a:r>
            <a:endParaRPr kumimoji="0" lang="pt-BR" sz="16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ras Bold ITC" pitchFamily="34" charset="0"/>
              <a:ea typeface="+mj-ea"/>
              <a:cs typeface="+mj-cs"/>
            </a:endParaRPr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2483768" y="123478"/>
            <a:ext cx="6408712" cy="381642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</a:rPr>
              <a:t>“A principal distinção entre a atuação do Espírito Santo sob a velha e a nova alianças é que sob a primeira o Espírito atua </a:t>
            </a:r>
            <a:r>
              <a:rPr lang="pt-BR" sz="2800" b="1" i="1" dirty="0" smtClean="0">
                <a:solidFill>
                  <a:schemeClr val="bg1"/>
                </a:solidFill>
              </a:rPr>
              <a:t>no meio </a:t>
            </a:r>
            <a:r>
              <a:rPr lang="pt-BR" sz="2800" b="1" dirty="0" smtClean="0">
                <a:solidFill>
                  <a:schemeClr val="bg1"/>
                </a:solidFill>
              </a:rPr>
              <a:t>do povo; sob a segunda, </a:t>
            </a:r>
            <a:r>
              <a:rPr lang="pt-BR" sz="2800" b="1" i="1" dirty="0" smtClean="0">
                <a:solidFill>
                  <a:schemeClr val="bg1"/>
                </a:solidFill>
              </a:rPr>
              <a:t>dentro do </a:t>
            </a:r>
            <a:r>
              <a:rPr lang="pt-BR" sz="2800" b="1" dirty="0" smtClean="0">
                <a:solidFill>
                  <a:schemeClr val="bg1"/>
                </a:solidFill>
              </a:rPr>
              <a:t>povo” (Byron </a:t>
            </a:r>
            <a:r>
              <a:rPr lang="pt-BR" sz="2800" b="1" dirty="0" err="1" smtClean="0">
                <a:solidFill>
                  <a:schemeClr val="bg1"/>
                </a:solidFill>
              </a:rPr>
              <a:t>Harbin</a:t>
            </a:r>
            <a:r>
              <a:rPr lang="pt-BR" sz="2800" b="1" dirty="0" smtClean="0">
                <a:solidFill>
                  <a:schemeClr val="bg1"/>
                </a:solidFill>
              </a:rPr>
              <a:t>).</a:t>
            </a:r>
            <a:endParaRPr lang="pt-BR" sz="2800" b="1" dirty="0">
              <a:solidFill>
                <a:schemeClr val="bg1"/>
              </a:solidFill>
            </a:endParaRPr>
          </a:p>
        </p:txBody>
      </p:sp>
      <p:sp>
        <p:nvSpPr>
          <p:cNvPr id="2" name="AutoShape 2" descr="Gary L. Harbin, M.D. - SALINA ORT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7614"/>
            <a:ext cx="18002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123478"/>
            <a:ext cx="9144000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 PROMESSA</a:t>
            </a:r>
            <a:r>
              <a:rPr lang="pt-BR" sz="5400" b="1" spc="-15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FOI REFORÇADA</a:t>
            </a:r>
            <a:endParaRPr kumimoji="0" lang="pt-BR" sz="54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771550"/>
            <a:ext cx="9144000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spc="-15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 </a:t>
            </a:r>
            <a:r>
              <a:rPr lang="pt-BR" sz="5400" b="1" spc="-15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MINISTÉRIO DE </a:t>
            </a:r>
            <a:r>
              <a:rPr lang="pt-BR" sz="54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JESUS</a:t>
            </a:r>
            <a:endParaRPr kumimoji="0" lang="pt-BR" sz="5400" b="1" i="0" u="none" strike="noStrike" kern="1200" cap="none" spc="-15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715766"/>
            <a:ext cx="8229600" cy="136815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ct val="0"/>
              </a:spcBef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João Batista e Jesus Cristo reafirmaram a promessa feita no Velho Testamento, e declararam que ela estava para se cumprir.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3"/>
          <p:cNvSpPr txBox="1">
            <a:spLocks/>
          </p:cNvSpPr>
          <p:nvPr/>
        </p:nvSpPr>
        <p:spPr>
          <a:xfrm>
            <a:off x="251520" y="411510"/>
            <a:ext cx="7560840" cy="244827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483518"/>
            <a:ext cx="7416824" cy="23042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“Eu, na verdade, vos batizo em água, na base do arrependimento; mas aquele que vem após mim é mais poderoso do que eu, que nem sou digno de levar-lhe as </a:t>
            </a:r>
            <a:r>
              <a:rPr lang="pt-BR" b="1" dirty="0" err="1" smtClean="0">
                <a:solidFill>
                  <a:schemeClr val="bg2">
                    <a:lumMod val="10000"/>
                  </a:schemeClr>
                </a:solidFill>
              </a:rPr>
              <a:t>alparcas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; ele vos batizará no Espírito Santo, e em fogo” (</a:t>
            </a:r>
            <a:r>
              <a:rPr lang="pt-BR" b="1" dirty="0" err="1" smtClean="0">
                <a:solidFill>
                  <a:schemeClr val="bg2">
                    <a:lumMod val="10000"/>
                  </a:schemeClr>
                </a:solidFill>
              </a:rPr>
              <a:t>Mt</a:t>
            </a:r>
            <a:r>
              <a:rPr lang="pt-BR" b="1" dirty="0" smtClean="0">
                <a:solidFill>
                  <a:schemeClr val="bg2">
                    <a:lumMod val="10000"/>
                  </a:schemeClr>
                </a:solidFill>
              </a:rPr>
              <a:t> 3.11).</a:t>
            </a:r>
            <a:endParaRPr lang="pt-BR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3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4" y="519359"/>
            <a:ext cx="1076827" cy="1076827"/>
          </a:xfrm>
          <a:prstGeom prst="rect">
            <a:avLst/>
          </a:prstGeom>
          <a:noFill/>
        </p:spPr>
      </p:pic>
      <p:sp>
        <p:nvSpPr>
          <p:cNvPr id="14" name="Título 3"/>
          <p:cNvSpPr txBox="1">
            <a:spLocks/>
          </p:cNvSpPr>
          <p:nvPr/>
        </p:nvSpPr>
        <p:spPr>
          <a:xfrm>
            <a:off x="251520" y="3075806"/>
            <a:ext cx="7560840" cy="172819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" noProof="0" dirty="0">
                <a:solidFill>
                  <a:srgbClr val="411817"/>
                </a:solidFill>
                <a:latin typeface="+mj-lt"/>
                <a:ea typeface="+mj-ea"/>
                <a:cs typeface="+mj-cs"/>
              </a:rPr>
              <a:t>.</a:t>
            </a:r>
            <a:endParaRPr kumimoji="0" lang="pt-BR" sz="100" i="0" u="none" strike="noStrike" kern="1200" cap="none" spc="0" normalizeH="0" baseline="0" noProof="0" dirty="0" smtClean="0">
              <a:ln>
                <a:noFill/>
              </a:ln>
              <a:solidFill>
                <a:srgbClr val="411817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107504" y="3219822"/>
            <a:ext cx="7309320" cy="15841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“Eis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que sobre vós envio a promessa de meu Pai; ficai, porém, na cidade, até que do alto sejais revestidos de poder”               (</a:t>
            </a:r>
            <a:r>
              <a:rPr kumimoji="0" lang="pt-BR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Lc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24.49).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Picture 2" descr="Resultado de imagem para hand pe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531">
            <a:off x="7704183" y="2895621"/>
            <a:ext cx="1076827" cy="107682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335</Words>
  <Application>Microsoft Office PowerPoint</Application>
  <PresentationFormat>Apresentação na tela (16:9)</PresentationFormat>
  <Paragraphs>91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“A principal distinção entre a atuação do Espírito Santo sob a velha e a nova alianças é que sob a primeira o Espírito atua no meio do povo; sob a segunda, dentro do povo” (Byron Harbin).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Marcelo Rodrigues</dc:creator>
  <cp:lastModifiedBy>Marcelo Rodrigues</cp:lastModifiedBy>
  <cp:revision>23</cp:revision>
  <dcterms:created xsi:type="dcterms:W3CDTF">2020-10-06T14:16:59Z</dcterms:created>
  <dcterms:modified xsi:type="dcterms:W3CDTF">2020-10-07T13:11:38Z</dcterms:modified>
</cp:coreProperties>
</file>