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53C"/>
    <a:srgbClr val="02402D"/>
    <a:srgbClr val="283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42BB-0FAF-4277-8CEF-6C5F33AC9E2A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4C57-56BD-4CF0-B79D-51322BE43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1510"/>
            <a:ext cx="552926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85167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rgbClr val="92D05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 descr="Three Number 3 Symbol Count PNG | Pic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7814"/>
            <a:ext cx="1656184" cy="1656184"/>
          </a:xfrm>
          <a:prstGeom prst="rect">
            <a:avLst/>
          </a:prstGeom>
          <a:noFill/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2051720" y="3507854"/>
            <a:ext cx="66967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MÉTODOS E ESCOLAS DE INTERPRETAÇÃO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</a:t>
            </a: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O milênio chega construído pelos cristãos, a igreja se destaca, ocorre a rebelião final, Jesus volta, vem o juízo final. 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O PÓS-MILENISMO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203598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PÓS-MILENISTAS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2427734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7734"/>
            <a:ext cx="864095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ítulo 3"/>
          <p:cNvSpPr txBox="1">
            <a:spLocks/>
          </p:cNvSpPr>
          <p:nvPr/>
        </p:nvSpPr>
        <p:spPr>
          <a:xfrm>
            <a:off x="0" y="3435846"/>
            <a:ext cx="1619672" cy="95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Jonathan</a:t>
            </a:r>
            <a:r>
              <a:rPr kumimoji="0" lang="pt-BR" sz="2000" b="1" i="0" u="none" strike="noStrike" kern="1200" cap="none" spc="-15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Edwards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5" name="Título 3"/>
          <p:cNvSpPr txBox="1">
            <a:spLocks/>
          </p:cNvSpPr>
          <p:nvPr/>
        </p:nvSpPr>
        <p:spPr>
          <a:xfrm>
            <a:off x="6084168" y="3579862"/>
            <a:ext cx="15841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Loraine</a:t>
            </a:r>
            <a:r>
              <a:rPr lang="pt-BR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</a:t>
            </a:r>
            <a:r>
              <a:rPr lang="pt-BR" sz="20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Boetner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9" name="Picture 5" descr="BIOGRAFIA DE CHARLES HODGE - O TEÓLOGO PREGADOR DO EVANGELHO - O JÚBILO DE  QUEM 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7734"/>
            <a:ext cx="864095" cy="1152128"/>
          </a:xfrm>
          <a:prstGeom prst="rect">
            <a:avLst/>
          </a:prstGeom>
          <a:noFill/>
        </p:spPr>
      </p:pic>
      <p:sp>
        <p:nvSpPr>
          <p:cNvPr id="37" name="Título 3"/>
          <p:cNvSpPr txBox="1">
            <a:spLocks/>
          </p:cNvSpPr>
          <p:nvPr/>
        </p:nvSpPr>
        <p:spPr>
          <a:xfrm>
            <a:off x="1331640" y="3507854"/>
            <a:ext cx="1979712" cy="81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Charles    </a:t>
            </a: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Hodges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27734"/>
            <a:ext cx="864096" cy="118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ítulo 3"/>
          <p:cNvSpPr txBox="1">
            <a:spLocks/>
          </p:cNvSpPr>
          <p:nvPr/>
        </p:nvSpPr>
        <p:spPr>
          <a:xfrm>
            <a:off x="4427984" y="3507854"/>
            <a:ext cx="1800200" cy="81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Augustus   </a:t>
            </a:r>
            <a:r>
              <a:rPr lang="pt-BR" sz="20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Strong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884368" y="2427734"/>
            <a:ext cx="86409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ítulo 3"/>
          <p:cNvSpPr txBox="1">
            <a:spLocks/>
          </p:cNvSpPr>
          <p:nvPr/>
        </p:nvSpPr>
        <p:spPr>
          <a:xfrm>
            <a:off x="7524328" y="3435846"/>
            <a:ext cx="16196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R. C.           </a:t>
            </a: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Sproul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33" name="AutoShape 9" descr="B. B. Warfield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427734"/>
            <a:ext cx="864096" cy="11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3"/>
          <p:cNvSpPr txBox="1">
            <a:spLocks/>
          </p:cNvSpPr>
          <p:nvPr/>
        </p:nvSpPr>
        <p:spPr>
          <a:xfrm>
            <a:off x="2843808" y="3579862"/>
            <a:ext cx="1979712" cy="740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Benjamin </a:t>
            </a: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Warfield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</a:t>
            </a: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Os mil anos mencionados em Apocalipse 20 representam o espaço de tempo entre a primeira e a segunda vindas de Jesus. Um pouco antes da grande tribulação Satanás é desimpedido, ocorre a grande tribulação, Jesus volta, acontece o juízo final.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3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O AMILENISMO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203598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AMILENISTAS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ítulo 3"/>
          <p:cNvSpPr txBox="1">
            <a:spLocks/>
          </p:cNvSpPr>
          <p:nvPr/>
        </p:nvSpPr>
        <p:spPr>
          <a:xfrm>
            <a:off x="0" y="3435846"/>
            <a:ext cx="1619672" cy="95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Agostinho   de </a:t>
            </a:r>
            <a:r>
              <a:rPr lang="pt-BR" sz="20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Hipona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5" name="Título 3"/>
          <p:cNvSpPr txBox="1">
            <a:spLocks/>
          </p:cNvSpPr>
          <p:nvPr/>
        </p:nvSpPr>
        <p:spPr>
          <a:xfrm>
            <a:off x="6084168" y="3579862"/>
            <a:ext cx="15841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Hernandes Dias Lopes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7" name="Título 3"/>
          <p:cNvSpPr txBox="1">
            <a:spLocks/>
          </p:cNvSpPr>
          <p:nvPr/>
        </p:nvSpPr>
        <p:spPr>
          <a:xfrm>
            <a:off x="1331640" y="3507854"/>
            <a:ext cx="1979712" cy="81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Martinho    Lutero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8" name="Título 3"/>
          <p:cNvSpPr txBox="1">
            <a:spLocks/>
          </p:cNvSpPr>
          <p:nvPr/>
        </p:nvSpPr>
        <p:spPr>
          <a:xfrm>
            <a:off x="4427984" y="3507854"/>
            <a:ext cx="1800200" cy="81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J. I.               </a:t>
            </a: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Packer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7524328" y="3435846"/>
            <a:ext cx="16196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Augustus </a:t>
            </a:r>
            <a:r>
              <a:rPr lang="pt-BR" sz="20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Nicodemus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33" name="AutoShape 9" descr="B. B. Warfield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Título 3"/>
          <p:cNvSpPr txBox="1">
            <a:spLocks/>
          </p:cNvSpPr>
          <p:nvPr/>
        </p:nvSpPr>
        <p:spPr>
          <a:xfrm>
            <a:off x="2843808" y="3579862"/>
            <a:ext cx="1979712" cy="740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João          Calvino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7734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7734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27734"/>
            <a:ext cx="8640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27734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427734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427734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Line PNG, Line Transparent Background - FreeIcon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467544" y="1059582"/>
            <a:ext cx="20162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2483768" y="915566"/>
            <a:ext cx="1080120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395536" y="0"/>
            <a:ext cx="874846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 HISTÓRICO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395536" y="2355726"/>
            <a:ext cx="8748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PÓS-MILENISMO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395536" y="1131590"/>
            <a:ext cx="8748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 DISPENSACIONALISTA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395536" y="3579862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AMILENISMO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5364088" y="915566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co 14"/>
          <p:cNvSpPr/>
          <p:nvPr/>
        </p:nvSpPr>
        <p:spPr>
          <a:xfrm flipH="1">
            <a:off x="6444208" y="771550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/>
          <p:cNvCxnSpPr/>
          <p:nvPr/>
        </p:nvCxnSpPr>
        <p:spPr>
          <a:xfrm>
            <a:off x="467544" y="4731990"/>
            <a:ext cx="4968552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 29"/>
          <p:cNvSpPr/>
          <p:nvPr/>
        </p:nvSpPr>
        <p:spPr>
          <a:xfrm>
            <a:off x="5364088" y="4587974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7452320" y="771550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467544" y="2283718"/>
            <a:ext cx="20162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a livre 36"/>
          <p:cNvSpPr/>
          <p:nvPr/>
        </p:nvSpPr>
        <p:spPr>
          <a:xfrm>
            <a:off x="2483768" y="2139702"/>
            <a:ext cx="1080120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/>
          <p:nvPr/>
        </p:nvCxnSpPr>
        <p:spPr>
          <a:xfrm>
            <a:off x="3491880" y="2283718"/>
            <a:ext cx="1944216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3491880" y="1059582"/>
            <a:ext cx="1944216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rma livre 41"/>
          <p:cNvSpPr/>
          <p:nvPr/>
        </p:nvSpPr>
        <p:spPr>
          <a:xfrm>
            <a:off x="5364088" y="2139702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Arco 42"/>
          <p:cNvSpPr/>
          <p:nvPr/>
        </p:nvSpPr>
        <p:spPr>
          <a:xfrm flipH="1">
            <a:off x="6444208" y="1995686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de seta reta 43"/>
          <p:cNvCxnSpPr/>
          <p:nvPr/>
        </p:nvCxnSpPr>
        <p:spPr>
          <a:xfrm>
            <a:off x="7452320" y="1995686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467544" y="3507854"/>
            <a:ext cx="28083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3131840" y="3507854"/>
            <a:ext cx="2304256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vre 47"/>
          <p:cNvSpPr/>
          <p:nvPr/>
        </p:nvSpPr>
        <p:spPr>
          <a:xfrm>
            <a:off x="5364088" y="3363838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de seta reta 56"/>
          <p:cNvCxnSpPr/>
          <p:nvPr/>
        </p:nvCxnSpPr>
        <p:spPr>
          <a:xfrm>
            <a:off x="467544" y="699542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467544" y="1923678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467544" y="3147814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467544" y="4371950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>
            <a:off x="3491880" y="699542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2483768" y="1923678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3491880" y="1923678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7452320" y="3219822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7452320" y="4443958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o 54"/>
          <p:cNvSpPr/>
          <p:nvPr/>
        </p:nvSpPr>
        <p:spPr>
          <a:xfrm flipH="1">
            <a:off x="6444208" y="3219822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Arco 55"/>
          <p:cNvSpPr/>
          <p:nvPr/>
        </p:nvSpPr>
        <p:spPr>
          <a:xfrm flipH="1">
            <a:off x="6444208" y="4443958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de seta reta 58"/>
          <p:cNvCxnSpPr/>
          <p:nvPr/>
        </p:nvCxnSpPr>
        <p:spPr>
          <a:xfrm>
            <a:off x="6444208" y="3147814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6444208" y="4371950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940152" y="1347614"/>
            <a:ext cx="2952328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“O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Dispensacionalista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à Luz do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Amilenismo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Harold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Schaly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Juerp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7614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203848" y="1347614"/>
            <a:ext cx="2448272" cy="33843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1510"/>
            <a:ext cx="552926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85167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87624" y="3147814"/>
            <a:ext cx="7560840" cy="1728192"/>
          </a:xfrm>
          <a:prstGeom prst="rect">
            <a:avLst/>
          </a:prstGeom>
          <a:solidFill>
            <a:srgbClr val="92D05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 descr="Three Number 3 Symbol Count PNG | Pic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7814"/>
            <a:ext cx="1728192" cy="1728192"/>
          </a:xfrm>
          <a:prstGeom prst="rect">
            <a:avLst/>
          </a:prstGeom>
          <a:noFill/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1979712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PRECISAMOS ESCOLHER UM  MÉTODO E UMA ESCOLA COERENTES PARA INTERPRETAR O </a:t>
            </a:r>
            <a:r>
              <a:rPr lang="pt-BR" sz="2900" b="1" spc="-15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LIVRO DE </a:t>
            </a:r>
            <a:r>
              <a:rPr lang="pt-BR" sz="2900" b="1" spc="-150" noProof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</a:t>
            </a:r>
            <a:r>
              <a:rPr lang="pt-BR" sz="2900" b="1" spc="-15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CORRETAMENTE!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0785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3"/>
          <p:cNvSpPr txBox="1">
            <a:spLocks/>
          </p:cNvSpPr>
          <p:nvPr/>
        </p:nvSpPr>
        <p:spPr>
          <a:xfrm>
            <a:off x="323528" y="3147814"/>
            <a:ext cx="172819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  <a:alpha val="9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“O QUE JOÃO QUIS DIZER COM ISSO?”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Quando fazemos essa pergunta, estamos entrando no terreno da interpretação. Existem diferentes métodos e escolas de interpretação do livro de Apocalipse.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214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MÉTODOS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Acredita que todo o livro trata dos eventos do fim do mundo. Procura ser o mais literal possível.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método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futurista é muito popular. Mas não leva em conta que João escreveu sobre coisas “que brevemente deveriam acontecer”, e que o gênero apocalíptico é caracterizado pelo uso de linguagem simbólica.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1) O MÉTODO FUTURISTA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214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MÉTODOS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Acredita que o livro prevê a história da apostasia da Igreja Católica. O método histórico foi amplamente aceito pelos primeiros protestantes. Mas a sua interpretação é arbitrária, e não leva em conta o que o livro de Apocalipse poderia ter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significado 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para os seus primeiros leitores.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2) O MÉTODO HISTÓRICO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214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MÉTODOS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Acredita que o livro não trata de acontecimentos históricos, e sim das forças que subjazem a eles. Crê que os fatos do Apocalipse já aconteceram, acontecem e acontecerão em cada geração. O método idealista está associado ao liberalismo teológico, e desconsidera o conteúdo profético do livro de Apocalipse.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3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O MÉTODO IDEALISTA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214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MÉTODOS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Acredita que todas as profecias do livro de Apocalipse se cumpriram nos dias do Império Romano. O método </a:t>
            </a:r>
            <a:r>
              <a:rPr lang="pt-BR" sz="28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preterista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tem o mérito de considerar que João escreveu sobre coisas “que brevemente deveriam acontecer”. Mas se torna forçado quando tenta associar as profecias do livro a eventos dos primeiros séculos.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4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O MÉTODO PRETERISTA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214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MÉTODOS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Acredita que o autor escreveu visando primeiramente encorajar e edificar os cristãos de seus próprios dias, e que fez isso usando uma linguagem </a:t>
            </a:r>
            <a:r>
              <a:rPr lang="pt-BR" sz="28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simb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ólica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Mas crê também que ele se serviu dos eventos da sua época para falar sobre as coisas que haveriam de acontecer no final dos tempos.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5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O MÉTODO DA FORMAÇÃO HISTÓRICA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</a:t>
            </a: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Jesus volta, tem início um período de paz (o milênio), ocorre a rebelião final, vem o juízo final. Os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dispensacionalistas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acreditam que a igreja será </a:t>
            </a:r>
            <a:r>
              <a:rPr lang="pt-BR" sz="2800" b="1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arrebatada secretamente e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que Israel será salvo sob uma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dispensação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especial. Os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históricos não acreditam nisso.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1) O PRÉ-MILENISMO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23478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 HISTÓRICOS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0" y="2499742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 DISPENSACIONALISTAS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71550"/>
            <a:ext cx="89147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71550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71550"/>
            <a:ext cx="86409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71550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771550"/>
            <a:ext cx="864095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771550"/>
            <a:ext cx="86409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0" y="1851670"/>
            <a:ext cx="197971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Justino              Mártir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1619672" y="1635646"/>
            <a:ext cx="1691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Irineu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2915816" y="1635646"/>
            <a:ext cx="19797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Lactâncio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4499992" y="1779662"/>
            <a:ext cx="17281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George              </a:t>
            </a:r>
            <a:r>
              <a:rPr lang="pt-BR" sz="20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Ladd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1" name="Título 3"/>
          <p:cNvSpPr txBox="1">
            <a:spLocks/>
          </p:cNvSpPr>
          <p:nvPr/>
        </p:nvSpPr>
        <p:spPr>
          <a:xfrm>
            <a:off x="5868144" y="1707654"/>
            <a:ext cx="18722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Millard</a:t>
            </a:r>
            <a:r>
              <a:rPr lang="pt-BR" sz="20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      </a:t>
            </a:r>
            <a:r>
              <a:rPr lang="pt-BR" sz="20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Erickson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7452320" y="1707654"/>
            <a:ext cx="14401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Russell             </a:t>
            </a:r>
            <a:r>
              <a:rPr lang="pt-BR" sz="20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Shedd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1" name="Picture 11" descr="John Nelson Darby | Wiki | Cristãos Amino Ami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147814"/>
            <a:ext cx="864096" cy="1152127"/>
          </a:xfrm>
          <a:prstGeom prst="rect">
            <a:avLst/>
          </a:prstGeom>
          <a:noFill/>
        </p:spPr>
      </p:pic>
      <p:sp>
        <p:nvSpPr>
          <p:cNvPr id="25" name="Título 3"/>
          <p:cNvSpPr txBox="1">
            <a:spLocks/>
          </p:cNvSpPr>
          <p:nvPr/>
        </p:nvSpPr>
        <p:spPr>
          <a:xfrm>
            <a:off x="0" y="4155926"/>
            <a:ext cx="1979712" cy="81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John Nelson </a:t>
            </a: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Darby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3147814"/>
            <a:ext cx="864096" cy="11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ítulo 3"/>
          <p:cNvSpPr txBox="1">
            <a:spLocks/>
          </p:cNvSpPr>
          <p:nvPr/>
        </p:nvSpPr>
        <p:spPr>
          <a:xfrm>
            <a:off x="1619672" y="4155926"/>
            <a:ext cx="17636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Cyrus</a:t>
            </a:r>
            <a:r>
              <a:rPr lang="pt-BR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       </a:t>
            </a:r>
            <a:r>
              <a:rPr lang="pt-BR" sz="20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Scofield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147814"/>
            <a:ext cx="838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ítulo 3"/>
          <p:cNvSpPr txBox="1">
            <a:spLocks/>
          </p:cNvSpPr>
          <p:nvPr/>
        </p:nvSpPr>
        <p:spPr>
          <a:xfrm>
            <a:off x="3059832" y="4155926"/>
            <a:ext cx="16916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Wim</a:t>
            </a:r>
            <a:r>
              <a:rPr kumimoji="0" lang="pt-BR" sz="2000" b="1" i="0" u="none" strike="noStrike" kern="1200" cap="none" spc="-15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      </a:t>
            </a:r>
            <a:r>
              <a:rPr kumimoji="0" lang="pt-BR" sz="2000" b="1" i="0" u="none" strike="noStrike" kern="1200" cap="none" spc="-15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Malgo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3147814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ítulo 3"/>
          <p:cNvSpPr txBox="1">
            <a:spLocks/>
          </p:cNvSpPr>
          <p:nvPr/>
        </p:nvSpPr>
        <p:spPr>
          <a:xfrm>
            <a:off x="4716016" y="4155926"/>
            <a:ext cx="14401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Dwight</a:t>
            </a: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Pentecost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147814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ítulo 3"/>
          <p:cNvSpPr txBox="1">
            <a:spLocks/>
          </p:cNvSpPr>
          <p:nvPr/>
        </p:nvSpPr>
        <p:spPr>
          <a:xfrm>
            <a:off x="6084168" y="4155926"/>
            <a:ext cx="15121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Tim</a:t>
            </a:r>
            <a:r>
              <a:rPr kumimoji="0" lang="pt-BR" sz="2000" b="1" i="0" u="none" strike="noStrike" kern="1200" cap="none" spc="-15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      </a:t>
            </a:r>
            <a:r>
              <a:rPr kumimoji="0" lang="pt-BR" sz="2000" b="1" i="0" u="none" strike="noStrike" kern="1200" cap="none" spc="-15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LaHaye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3147814"/>
            <a:ext cx="864096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ítulo 3"/>
          <p:cNvSpPr txBox="1">
            <a:spLocks/>
          </p:cNvSpPr>
          <p:nvPr/>
        </p:nvSpPr>
        <p:spPr>
          <a:xfrm>
            <a:off x="7380312" y="4227934"/>
            <a:ext cx="15121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Charles </a:t>
            </a:r>
            <a:r>
              <a:rPr kumimoji="0" lang="pt-BR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Ryrie</a:t>
            </a:r>
            <a:endParaRPr kumimoji="0" lang="pt-BR" sz="20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617</Words>
  <Application>Microsoft Office PowerPoint</Application>
  <PresentationFormat>Apresentação na tela (16:9)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PARA SABER MAIS: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28</cp:revision>
  <dcterms:created xsi:type="dcterms:W3CDTF">2021-01-02T12:04:16Z</dcterms:created>
  <dcterms:modified xsi:type="dcterms:W3CDTF">2021-01-30T15:21:06Z</dcterms:modified>
</cp:coreProperties>
</file>