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B00"/>
    <a:srgbClr val="4824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48A8-792E-4A27-A706-08ACCCE2609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CC5D-8389-479D-8972-512B30D345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48A8-792E-4A27-A706-08ACCCE2609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CC5D-8389-479D-8972-512B30D345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48A8-792E-4A27-A706-08ACCCE2609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CC5D-8389-479D-8972-512B30D345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48A8-792E-4A27-A706-08ACCCE2609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CC5D-8389-479D-8972-512B30D345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48A8-792E-4A27-A706-08ACCCE2609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CC5D-8389-479D-8972-512B30D345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48A8-792E-4A27-A706-08ACCCE2609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CC5D-8389-479D-8972-512B30D345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48A8-792E-4A27-A706-08ACCCE2609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CC5D-8389-479D-8972-512B30D345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48A8-792E-4A27-A706-08ACCCE2609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CC5D-8389-479D-8972-512B30D345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48A8-792E-4A27-A706-08ACCCE2609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CC5D-8389-479D-8972-512B30D345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48A8-792E-4A27-A706-08ACCCE2609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CC5D-8389-479D-8972-512B30D345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48A8-792E-4A27-A706-08ACCCE2609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CC5D-8389-479D-8972-512B30D345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248A8-792E-4A27-A706-08ACCCE2609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7CC5D-8389-479D-8972-512B30D345F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urso de Livro de Apocalipse com Certificado Válido【MATRICULE-SE!】WR  Educa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028650"/>
            <a:ext cx="9324528" cy="5143500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80528" y="4083918"/>
            <a:ext cx="932452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4554413"/>
            <a:ext cx="9324528" cy="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7504" y="2211710"/>
            <a:ext cx="892899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60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Versículo Por Versículo</a:t>
            </a:r>
          </a:p>
        </p:txBody>
      </p:sp>
      <p:sp>
        <p:nvSpPr>
          <p:cNvPr id="11269" name="AutoShape 5" descr="Ficheiro:Icon 1 (set orange).png – Wikipédia, a enciclopédia livr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187624" y="3219822"/>
            <a:ext cx="7560840" cy="1512168"/>
          </a:xfrm>
          <a:prstGeom prst="rect">
            <a:avLst/>
          </a:prstGeom>
          <a:solidFill>
            <a:schemeClr val="accent1">
              <a:lumMod val="75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3"/>
          <p:cNvSpPr txBox="1">
            <a:spLocks/>
          </p:cNvSpPr>
          <p:nvPr/>
        </p:nvSpPr>
        <p:spPr>
          <a:xfrm>
            <a:off x="1907704" y="3219822"/>
            <a:ext cx="684076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400" b="1" spc="-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 </a:t>
            </a:r>
            <a:r>
              <a:rPr lang="pt-BR" sz="3400" b="1" spc="-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SÉTIMA TAÇA</a:t>
            </a:r>
            <a:endParaRPr lang="pt-BR" sz="3400" b="1" spc="-3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400" b="1" spc="-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pt-BR" sz="3400" b="1" spc="-3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(APOCALIPSE </a:t>
            </a:r>
            <a:r>
              <a:rPr lang="pt-BR" sz="3400" b="1" spc="-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16.17-21)</a:t>
            </a:r>
            <a:endParaRPr kumimoji="0" lang="pt-BR" sz="3400" b="1" i="0" u="none" strike="noStrike" kern="1200" cap="none" spc="-30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11273" name="AutoShape 9" descr="Ficheiro:2azul.png – Wikipédia, a enciclopédia livr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AutoShape 2" descr="Ficheiro:LACMTA Circle Red Line.svg – Wikipédia, a enciclopédia livr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icheiro:LACMTA Circle Red Line.svg – Wikipédia, a enciclopédia livr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Red Circle Icon PNG Transparent Background, Free Download #16064 -  FreeIconsPN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File:Ski trail rating symbol red circle.png - Wikipedia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4" name="Picture 10" descr="large red circle | Emoj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075806"/>
            <a:ext cx="1800200" cy="1800200"/>
          </a:xfrm>
          <a:prstGeom prst="rect">
            <a:avLst/>
          </a:prstGeom>
          <a:noFill/>
        </p:spPr>
      </p:pic>
      <p:sp>
        <p:nvSpPr>
          <p:cNvPr id="17" name="Título 1"/>
          <p:cNvSpPr>
            <a:spLocks noGrp="1"/>
          </p:cNvSpPr>
          <p:nvPr>
            <p:ph type="ctrTitle"/>
          </p:nvPr>
        </p:nvSpPr>
        <p:spPr>
          <a:xfrm>
            <a:off x="251521" y="3291830"/>
            <a:ext cx="1584176" cy="1296145"/>
          </a:xfrm>
        </p:spPr>
        <p:txBody>
          <a:bodyPr>
            <a:noAutofit/>
          </a:bodyPr>
          <a:lstStyle/>
          <a:p>
            <a:r>
              <a:rPr lang="pt-BR" sz="8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Batang" pitchFamily="18" charset="-127"/>
                <a:cs typeface="Aparajita" pitchFamily="34" charset="0"/>
              </a:rPr>
              <a:t>29</a:t>
            </a:r>
            <a:endParaRPr lang="pt-BR" sz="8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ea typeface="Batang" pitchFamily="18" charset="-127"/>
              <a:cs typeface="Aparajit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04949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urso de Livro de Apocalipse com Certificado Válido【MATRICULE-SE!】WR  Educa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028650"/>
            <a:ext cx="9324528" cy="5143500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80528" y="4083918"/>
            <a:ext cx="932452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4587974"/>
            <a:ext cx="9324528" cy="55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7504" y="2211710"/>
            <a:ext cx="892899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60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Versículo Por Versículo</a:t>
            </a:r>
          </a:p>
        </p:txBody>
      </p:sp>
      <p:sp>
        <p:nvSpPr>
          <p:cNvPr id="11269" name="AutoShape 5" descr="Ficheiro:Icon 1 (set orange).png – Wikipédia, a enciclopédia livr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187624" y="3219822"/>
            <a:ext cx="7560840" cy="1512168"/>
          </a:xfrm>
          <a:prstGeom prst="rect">
            <a:avLst/>
          </a:prstGeom>
          <a:solidFill>
            <a:schemeClr val="accent1">
              <a:lumMod val="5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3"/>
          <p:cNvSpPr txBox="1">
            <a:spLocks/>
          </p:cNvSpPr>
          <p:nvPr/>
        </p:nvSpPr>
        <p:spPr>
          <a:xfrm>
            <a:off x="2051720" y="3219822"/>
            <a:ext cx="6696744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400" b="1" spc="-150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DEVEMOS VIVER PREPARADOS PARA A VOLTA DO SENHOR!</a:t>
            </a:r>
            <a:endParaRPr kumimoji="0" lang="pt-BR" sz="3400" b="1" i="0" u="none" strike="noStrike" kern="1200" cap="none" spc="-15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11273" name="AutoShape 9" descr="Ficheiro:2azul.png – Wikipédia, a enciclopédia livr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4" name="Picture 10" descr="large red circle | Emoj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3075806"/>
            <a:ext cx="1944216" cy="1800200"/>
          </a:xfrm>
          <a:prstGeom prst="rect">
            <a:avLst/>
          </a:prstGeom>
          <a:noFill/>
        </p:spPr>
      </p:pic>
      <p:sp>
        <p:nvSpPr>
          <p:cNvPr id="16" name="Título 3"/>
          <p:cNvSpPr txBox="1">
            <a:spLocks/>
          </p:cNvSpPr>
          <p:nvPr/>
        </p:nvSpPr>
        <p:spPr>
          <a:xfrm>
            <a:off x="251520" y="3219822"/>
            <a:ext cx="1656184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b="1" spc="-150" noProof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O que aprendemos no estudo de hoje?</a:t>
            </a:r>
            <a:endParaRPr kumimoji="0" lang="pt-BR" sz="2200" b="1" i="0" u="none" strike="noStrike" kern="1200" cap="none" spc="-15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560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  <a:solidFill>
            <a:srgbClr val="361B00"/>
          </a:solidFill>
        </p:spPr>
        <p:txBody>
          <a:bodyPr>
            <a:normAutofit/>
          </a:bodyPr>
          <a:lstStyle/>
          <a:p>
            <a:r>
              <a:rPr lang="pt-BR" sz="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pt-BR" sz="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779662"/>
            <a:ext cx="446449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987574"/>
            <a:ext cx="4392488" cy="331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07504" y="987574"/>
            <a:ext cx="4464496" cy="7132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AS SETE TAÇAS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835696" y="1851670"/>
            <a:ext cx="1152128" cy="7200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noProof="0" dirty="0" smtClean="0">
                <a:latin typeface="+mj-lt"/>
                <a:ea typeface="+mj-ea"/>
                <a:cs typeface="+mj-cs"/>
              </a:rPr>
              <a:t>CHAGAS NAS PESSOAS COM O SINAL DA BESTA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3059832" y="1851670"/>
            <a:ext cx="1440160" cy="36004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 smtClean="0">
                <a:latin typeface="+mj-lt"/>
                <a:ea typeface="+mj-ea"/>
                <a:cs typeface="+mj-cs"/>
              </a:rPr>
              <a:t>APOCALIPSE 16.2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835696" y="2643758"/>
            <a:ext cx="1152128" cy="79208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 smtClean="0">
                <a:latin typeface="+mj-lt"/>
                <a:ea typeface="+mj-ea"/>
                <a:cs typeface="+mj-cs"/>
              </a:rPr>
              <a:t>MORTE DOS SERES MARINHOS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059832" y="2643758"/>
            <a:ext cx="1440160" cy="4320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 smtClean="0">
                <a:latin typeface="+mj-lt"/>
                <a:ea typeface="+mj-ea"/>
                <a:cs typeface="+mj-cs"/>
              </a:rPr>
              <a:t>APOCALIPSE 16.3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1835696" y="3507854"/>
            <a:ext cx="1152128" cy="7200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600" cap="none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619672" y="3507854"/>
            <a:ext cx="1584176" cy="7200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kern="600" noProof="0" dirty="0" smtClean="0">
                <a:latin typeface="+mj-lt"/>
                <a:ea typeface="+mj-ea"/>
                <a:cs typeface="+mj-cs"/>
              </a:rPr>
              <a:t>ENVENENAMENTO DAS FONTES                           E RIOS</a:t>
            </a:r>
            <a:endParaRPr kumimoji="0" lang="pt-BR" sz="1200" b="1" i="0" u="none" strike="noStrike" kern="600" cap="none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3059832" y="3507854"/>
            <a:ext cx="1440160" cy="36004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 smtClean="0">
                <a:latin typeface="+mj-lt"/>
                <a:ea typeface="+mj-ea"/>
                <a:cs typeface="+mj-cs"/>
              </a:rPr>
              <a:t>APOCALIPSE 16.4-6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7524328" y="987574"/>
            <a:ext cx="1440160" cy="4320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 smtClean="0">
                <a:latin typeface="+mj-lt"/>
                <a:ea typeface="+mj-ea"/>
                <a:cs typeface="+mj-cs"/>
              </a:rPr>
              <a:t>APOCALIPSE 16.8,9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300192" y="1059582"/>
            <a:ext cx="1152128" cy="7200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6300192" y="1059582"/>
            <a:ext cx="1224136" cy="7200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noProof="0" dirty="0" smtClean="0">
                <a:latin typeface="+mj-lt"/>
                <a:ea typeface="+mj-ea"/>
                <a:cs typeface="+mj-cs"/>
              </a:rPr>
              <a:t>ABRASAMENTO PELO SOL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6300192" y="1851670"/>
            <a:ext cx="1152128" cy="79208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noProof="0" dirty="0" smtClean="0">
                <a:latin typeface="+mj-lt"/>
                <a:ea typeface="+mj-ea"/>
                <a:cs typeface="+mj-cs"/>
              </a:rPr>
              <a:t>TREVAS SOBRE O REINO DA BESTA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7524328" y="1851670"/>
            <a:ext cx="1440160" cy="79208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7380312" y="1851670"/>
            <a:ext cx="1763688" cy="4320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 smtClean="0">
                <a:latin typeface="+mj-lt"/>
                <a:ea typeface="+mj-ea"/>
                <a:cs typeface="+mj-cs"/>
              </a:rPr>
              <a:t>APOCALIPSE 16.10,11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300192" y="2715766"/>
            <a:ext cx="1152128" cy="7200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 smtClean="0">
                <a:latin typeface="+mj-lt"/>
                <a:ea typeface="+mj-ea"/>
                <a:cs typeface="+mj-cs"/>
              </a:rPr>
              <a:t>MOBILIZAÇÃO DE EXÉRCITOS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Título 1"/>
          <p:cNvSpPr txBox="1">
            <a:spLocks/>
          </p:cNvSpPr>
          <p:nvPr/>
        </p:nvSpPr>
        <p:spPr>
          <a:xfrm>
            <a:off x="7524328" y="2715766"/>
            <a:ext cx="1440160" cy="6480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Título 1"/>
          <p:cNvSpPr txBox="1">
            <a:spLocks/>
          </p:cNvSpPr>
          <p:nvPr/>
        </p:nvSpPr>
        <p:spPr>
          <a:xfrm>
            <a:off x="7380312" y="2643758"/>
            <a:ext cx="1763688" cy="4320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 smtClean="0">
                <a:latin typeface="+mj-lt"/>
                <a:ea typeface="+mj-ea"/>
                <a:cs typeface="+mj-cs"/>
              </a:rPr>
              <a:t>APOCALIPSE 16.12-16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ítulo 1"/>
          <p:cNvSpPr txBox="1">
            <a:spLocks/>
          </p:cNvSpPr>
          <p:nvPr/>
        </p:nvSpPr>
        <p:spPr>
          <a:xfrm>
            <a:off x="6300192" y="3507854"/>
            <a:ext cx="1152128" cy="79208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noProof="0" dirty="0" smtClean="0">
                <a:latin typeface="+mj-lt"/>
                <a:ea typeface="+mj-ea"/>
                <a:cs typeface="+mj-cs"/>
              </a:rPr>
              <a:t>DESTRUIÇÃO DE BABILÔNIA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Título 1"/>
          <p:cNvSpPr txBox="1">
            <a:spLocks/>
          </p:cNvSpPr>
          <p:nvPr/>
        </p:nvSpPr>
        <p:spPr>
          <a:xfrm>
            <a:off x="7524328" y="3507854"/>
            <a:ext cx="1440160" cy="6480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ítulo 1"/>
          <p:cNvSpPr txBox="1">
            <a:spLocks/>
          </p:cNvSpPr>
          <p:nvPr/>
        </p:nvSpPr>
        <p:spPr>
          <a:xfrm>
            <a:off x="7380312" y="3507854"/>
            <a:ext cx="1763688" cy="4320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 smtClean="0">
                <a:latin typeface="+mj-lt"/>
                <a:ea typeface="+mj-ea"/>
                <a:cs typeface="+mj-cs"/>
              </a:rPr>
              <a:t>APOCALIPSE 16.17-21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ítulo 1"/>
          <p:cNvSpPr txBox="1">
            <a:spLocks/>
          </p:cNvSpPr>
          <p:nvPr/>
        </p:nvSpPr>
        <p:spPr>
          <a:xfrm>
            <a:off x="3059832" y="2211710"/>
            <a:ext cx="1512168" cy="36004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ítulo 1"/>
          <p:cNvSpPr txBox="1">
            <a:spLocks/>
          </p:cNvSpPr>
          <p:nvPr/>
        </p:nvSpPr>
        <p:spPr>
          <a:xfrm>
            <a:off x="3059832" y="2211710"/>
            <a:ext cx="1440160" cy="3600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noProof="0" dirty="0" smtClean="0">
                <a:latin typeface="+mj-lt"/>
                <a:ea typeface="+mj-ea"/>
                <a:cs typeface="+mj-cs"/>
              </a:rPr>
              <a:t>QUINTA TROMBETA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Título 1"/>
          <p:cNvSpPr txBox="1">
            <a:spLocks/>
          </p:cNvSpPr>
          <p:nvPr/>
        </p:nvSpPr>
        <p:spPr>
          <a:xfrm>
            <a:off x="3059832" y="3003798"/>
            <a:ext cx="1512168" cy="36004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Título 1"/>
          <p:cNvSpPr txBox="1">
            <a:spLocks/>
          </p:cNvSpPr>
          <p:nvPr/>
        </p:nvSpPr>
        <p:spPr>
          <a:xfrm>
            <a:off x="3059832" y="3867894"/>
            <a:ext cx="1512168" cy="36004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Título 1"/>
          <p:cNvSpPr txBox="1">
            <a:spLocks/>
          </p:cNvSpPr>
          <p:nvPr/>
        </p:nvSpPr>
        <p:spPr>
          <a:xfrm>
            <a:off x="7596336" y="1419622"/>
            <a:ext cx="1440160" cy="36004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Título 1"/>
          <p:cNvSpPr txBox="1">
            <a:spLocks/>
          </p:cNvSpPr>
          <p:nvPr/>
        </p:nvSpPr>
        <p:spPr>
          <a:xfrm>
            <a:off x="7596336" y="2211710"/>
            <a:ext cx="1440160" cy="36004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Título 1"/>
          <p:cNvSpPr txBox="1">
            <a:spLocks/>
          </p:cNvSpPr>
          <p:nvPr/>
        </p:nvSpPr>
        <p:spPr>
          <a:xfrm>
            <a:off x="7596336" y="3003798"/>
            <a:ext cx="1440160" cy="36004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Título 1"/>
          <p:cNvSpPr txBox="1">
            <a:spLocks/>
          </p:cNvSpPr>
          <p:nvPr/>
        </p:nvSpPr>
        <p:spPr>
          <a:xfrm>
            <a:off x="7596336" y="3867894"/>
            <a:ext cx="1440160" cy="36004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Título 1"/>
          <p:cNvSpPr txBox="1">
            <a:spLocks/>
          </p:cNvSpPr>
          <p:nvPr/>
        </p:nvSpPr>
        <p:spPr>
          <a:xfrm>
            <a:off x="2987824" y="3003798"/>
            <a:ext cx="1584176" cy="3600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 smtClean="0">
                <a:latin typeface="+mj-lt"/>
                <a:ea typeface="+mj-ea"/>
                <a:cs typeface="+mj-cs"/>
              </a:rPr>
              <a:t>SEGUNDA</a:t>
            </a:r>
            <a:r>
              <a:rPr lang="pt-BR" sz="1200" b="1" noProof="0" dirty="0" smtClean="0">
                <a:latin typeface="+mj-lt"/>
                <a:ea typeface="+mj-ea"/>
                <a:cs typeface="+mj-cs"/>
              </a:rPr>
              <a:t> TROMBETA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Título 1"/>
          <p:cNvSpPr txBox="1">
            <a:spLocks/>
          </p:cNvSpPr>
          <p:nvPr/>
        </p:nvSpPr>
        <p:spPr>
          <a:xfrm>
            <a:off x="2987824" y="3867894"/>
            <a:ext cx="1584176" cy="3600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 smtClean="0">
                <a:latin typeface="+mj-lt"/>
                <a:ea typeface="+mj-ea"/>
                <a:cs typeface="+mj-cs"/>
              </a:rPr>
              <a:t>TERCEIRA</a:t>
            </a:r>
            <a:r>
              <a:rPr lang="pt-BR" sz="1200" b="1" noProof="0" dirty="0" smtClean="0">
                <a:latin typeface="+mj-lt"/>
                <a:ea typeface="+mj-ea"/>
                <a:cs typeface="+mj-cs"/>
              </a:rPr>
              <a:t> TROMBETA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" name="Título 1"/>
          <p:cNvSpPr txBox="1">
            <a:spLocks/>
          </p:cNvSpPr>
          <p:nvPr/>
        </p:nvSpPr>
        <p:spPr>
          <a:xfrm>
            <a:off x="7524328" y="1419622"/>
            <a:ext cx="1619672" cy="3600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 smtClean="0">
                <a:latin typeface="+mj-lt"/>
                <a:ea typeface="+mj-ea"/>
                <a:cs typeface="+mj-cs"/>
              </a:rPr>
              <a:t>PRIMEIRA</a:t>
            </a:r>
            <a:r>
              <a:rPr lang="pt-BR" sz="1200" b="1" noProof="0" dirty="0" smtClean="0">
                <a:latin typeface="+mj-lt"/>
                <a:ea typeface="+mj-ea"/>
                <a:cs typeface="+mj-cs"/>
              </a:rPr>
              <a:t> TROMBETA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Título 1"/>
          <p:cNvSpPr txBox="1">
            <a:spLocks/>
          </p:cNvSpPr>
          <p:nvPr/>
        </p:nvSpPr>
        <p:spPr>
          <a:xfrm>
            <a:off x="7524328" y="2211710"/>
            <a:ext cx="1512168" cy="3600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noProof="0" dirty="0" smtClean="0">
                <a:latin typeface="+mj-lt"/>
                <a:ea typeface="+mj-ea"/>
                <a:cs typeface="+mj-cs"/>
              </a:rPr>
              <a:t>QUARTA TROMBETA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2" name="Título 1"/>
          <p:cNvSpPr txBox="1">
            <a:spLocks/>
          </p:cNvSpPr>
          <p:nvPr/>
        </p:nvSpPr>
        <p:spPr>
          <a:xfrm>
            <a:off x="7524328" y="3003798"/>
            <a:ext cx="1512168" cy="3600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 smtClean="0">
                <a:latin typeface="+mj-lt"/>
                <a:ea typeface="+mj-ea"/>
                <a:cs typeface="+mj-cs"/>
              </a:rPr>
              <a:t>SEXT</a:t>
            </a:r>
            <a:r>
              <a:rPr lang="pt-BR" sz="1200" b="1" noProof="0" dirty="0" smtClean="0">
                <a:latin typeface="+mj-lt"/>
                <a:ea typeface="+mj-ea"/>
                <a:cs typeface="+mj-cs"/>
              </a:rPr>
              <a:t>A TROMBETA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3" name="Título 1"/>
          <p:cNvSpPr txBox="1">
            <a:spLocks/>
          </p:cNvSpPr>
          <p:nvPr/>
        </p:nvSpPr>
        <p:spPr>
          <a:xfrm>
            <a:off x="7596336" y="3867894"/>
            <a:ext cx="1440160" cy="3600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 smtClean="0">
                <a:latin typeface="+mj-lt"/>
                <a:ea typeface="+mj-ea"/>
                <a:cs typeface="+mj-cs"/>
              </a:rPr>
              <a:t>SÉTIMA</a:t>
            </a:r>
            <a:r>
              <a:rPr lang="pt-BR" sz="1200" b="1" noProof="0" dirty="0" smtClean="0">
                <a:latin typeface="+mj-lt"/>
                <a:ea typeface="+mj-ea"/>
                <a:cs typeface="+mj-cs"/>
              </a:rPr>
              <a:t> TROMBETA</a:t>
            </a:r>
            <a:endParaRPr kumimoji="0" lang="pt-B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41902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323528" y="1419622"/>
            <a:ext cx="6048672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Como já acontecera no livro de Apocalipse, a sétima taça nos leva ao fim do mundo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.</a:t>
            </a:r>
            <a:endParaRPr lang="pt-B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João 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prediz a queda da capital do Anticristo e o colapso do planeta.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João tratará mais desses assuntos nos capítulos 17 e 18.</a:t>
            </a:r>
            <a:endParaRPr lang="pt-B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23528" y="275878"/>
            <a:ext cx="8568952" cy="99972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362" name="AutoShape 2" descr="4,616 Heaven Gates Stock Photos, Pictures &amp; Royalty-Free Images - iStoc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0" y="195486"/>
            <a:ext cx="91440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spc="-1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CHEGAMOS AO FIM OUTRA VEZ!</a:t>
            </a:r>
            <a:endParaRPr kumimoji="0" lang="pt-BR" sz="3200" b="1" i="0" u="none" strike="noStrike" kern="1200" cap="none" spc="-15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516215" y="1491630"/>
            <a:ext cx="237626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516216" y="1491630"/>
            <a:ext cx="2376264" cy="3312368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02501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41902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323528" y="1419622"/>
            <a:ext cx="6048672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Apocalipse 16.17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 taça é derramada no ar, o que simboliza seu alcance universal.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 voz que João ouve é a voz do próprio Deus.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“Está feito”. Está consumado!</a:t>
            </a:r>
            <a:endParaRPr lang="pt-B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23528" y="275878"/>
            <a:ext cx="8568952" cy="99972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362" name="AutoShape 2" descr="4,616 Heaven Gates Stock Photos, Pictures &amp; Royalty-Free Images - iStoc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107504" y="195486"/>
            <a:ext cx="903649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spc="-150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“O SÉTIMO ANJO DERRAMOU A SUA TAÇA...”</a:t>
            </a:r>
            <a:endParaRPr kumimoji="0" lang="pt-BR" sz="3200" b="1" i="0" u="none" strike="noStrike" kern="1200" cap="none" spc="-15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491630"/>
            <a:ext cx="2391643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tângulo 12"/>
          <p:cNvSpPr/>
          <p:nvPr/>
        </p:nvSpPr>
        <p:spPr>
          <a:xfrm>
            <a:off x="6516216" y="1491630"/>
            <a:ext cx="2376264" cy="3312368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02501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41902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323528" y="1419622"/>
            <a:ext cx="6048672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Apocalipse 16.18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João vê grandes sinais no céu (relâmpagos, vozes e trovões) e na terra (terremoto).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Os sinais apontam para a importância do acontecimento: a própria consumação da História!</a:t>
            </a:r>
            <a:endParaRPr lang="pt-B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23528" y="275878"/>
            <a:ext cx="8568952" cy="99972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362" name="AutoShape 2" descr="4,616 Heaven Gates Stock Photos, Pictures &amp; Royalty-Free Images - iStoc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107504" y="195486"/>
            <a:ext cx="903649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spc="-150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“E HOUVE RELÂMPAGOS... E TERREMOTO...”</a:t>
            </a:r>
            <a:endParaRPr kumimoji="0" lang="pt-BR" sz="3200" b="1" i="0" u="none" strike="noStrike" kern="1200" cap="none" spc="-15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491630"/>
            <a:ext cx="237626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516216" y="1491630"/>
            <a:ext cx="2376264" cy="3312368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02501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41902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323528" y="1419622"/>
            <a:ext cx="6048672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Apocalipse 16.19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 grande cidade é Babilônia – Roma – a sede do reinado do Anticristo.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“Deus se lembrou”... porque, na verdade, ele não se esquece!</a:t>
            </a:r>
            <a:endParaRPr lang="pt-B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23528" y="275878"/>
            <a:ext cx="8568952" cy="99972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362" name="AutoShape 2" descr="4,616 Heaven Gates Stock Photos, Pictures &amp; Royalty-Free Images - iStoc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107504" y="195486"/>
            <a:ext cx="903649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spc="-150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“E A GRANDE CIDADE FENDEU-SE...”</a:t>
            </a:r>
            <a:endParaRPr kumimoji="0" lang="pt-BR" sz="3200" b="1" i="0" u="none" strike="noStrike" kern="1200" cap="none" spc="-15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491630"/>
            <a:ext cx="241357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tângulo 12"/>
          <p:cNvSpPr/>
          <p:nvPr/>
        </p:nvSpPr>
        <p:spPr>
          <a:xfrm>
            <a:off x="6516216" y="1491630"/>
            <a:ext cx="2376264" cy="3312368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02501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  <a:solidFill>
            <a:srgbClr val="361B00"/>
          </a:solidFill>
        </p:spPr>
        <p:txBody>
          <a:bodyPr>
            <a:normAutofit/>
          </a:bodyPr>
          <a:lstStyle/>
          <a:p>
            <a:r>
              <a:rPr lang="pt-BR" sz="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pt-BR" sz="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07504" y="123478"/>
            <a:ext cx="8928992" cy="79208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dirty="0" smtClean="0">
                <a:latin typeface="Algerian" pitchFamily="82" charset="0"/>
                <a:ea typeface="+mj-ea"/>
                <a:cs typeface="+mj-cs"/>
              </a:rPr>
              <a:t>Os maiores terremotos da história</a:t>
            </a:r>
            <a:endParaRPr kumimoji="0" 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71600" y="1059582"/>
            <a:ext cx="7128792" cy="396044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Título 3"/>
          <p:cNvSpPr txBox="1">
            <a:spLocks/>
          </p:cNvSpPr>
          <p:nvPr/>
        </p:nvSpPr>
        <p:spPr>
          <a:xfrm>
            <a:off x="1547664" y="1131590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lvl="0" indent="-514350">
              <a:spcBef>
                <a:spcPct val="0"/>
              </a:spcBef>
              <a:buAutoNum type="arabicPeriod"/>
              <a:defRPr/>
            </a:pPr>
            <a:r>
              <a:rPr lang="pt-BR" sz="2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Shensi</a:t>
            </a: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, China, 1556 – 830 mil </a:t>
            </a:r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mortos</a:t>
            </a:r>
          </a:p>
          <a:p>
            <a:pPr marL="514350" lvl="0" indent="-514350">
              <a:spcBef>
                <a:spcPct val="0"/>
              </a:spcBef>
              <a:buAutoNum type="arabicPeriod"/>
              <a:defRPr/>
            </a:pP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Calcutá, Índia, 1737 – 300 mil </a:t>
            </a:r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mortos</a:t>
            </a:r>
          </a:p>
          <a:p>
            <a:pPr marL="514350" lvl="0" indent="-514350">
              <a:spcBef>
                <a:spcPct val="0"/>
              </a:spcBef>
              <a:buAutoNum type="arabicPeriod"/>
              <a:defRPr/>
            </a:pPr>
            <a:r>
              <a:rPr lang="pt-BR" sz="20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Tangshan</a:t>
            </a: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, China, 1976 – 250 mil </a:t>
            </a:r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mortos</a:t>
            </a:r>
          </a:p>
          <a:p>
            <a:pPr marL="514350" lvl="0" indent="-514350">
              <a:spcBef>
                <a:spcPct val="0"/>
              </a:spcBef>
              <a:buAutoNum type="arabicPeriod"/>
              <a:defRPr/>
            </a:pP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Sumatra, Indonésia, 2004 – 228 mil </a:t>
            </a:r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mortos</a:t>
            </a:r>
          </a:p>
          <a:p>
            <a:pPr marL="514350" lvl="0" indent="-514350">
              <a:spcBef>
                <a:spcPct val="0"/>
              </a:spcBef>
              <a:buAutoNum type="arabicPeriod"/>
              <a:defRPr/>
            </a:pP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Haiti, 2010 – 220 mil </a:t>
            </a:r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mortos</a:t>
            </a:r>
          </a:p>
          <a:p>
            <a:pPr marL="514350" lvl="0" indent="-514350">
              <a:spcBef>
                <a:spcPct val="0"/>
              </a:spcBef>
              <a:buAutoNum type="arabicPeriod"/>
              <a:defRPr/>
            </a:pPr>
            <a:r>
              <a:rPr lang="pt-BR" sz="20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Kansu</a:t>
            </a: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, China, 1920 – 200 mil </a:t>
            </a:r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mortos</a:t>
            </a:r>
          </a:p>
          <a:p>
            <a:pPr marL="514350" lvl="0" indent="-514350">
              <a:spcBef>
                <a:spcPct val="0"/>
              </a:spcBef>
              <a:buAutoNum type="arabicPeriod"/>
              <a:defRPr/>
            </a:pPr>
            <a:r>
              <a:rPr lang="pt-BR" sz="20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Kwanto</a:t>
            </a: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, Japão, 1923 – 143 mil </a:t>
            </a:r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mortos</a:t>
            </a:r>
          </a:p>
          <a:p>
            <a:pPr marL="514350" lvl="0" indent="-514350">
              <a:spcBef>
                <a:spcPct val="0"/>
              </a:spcBef>
              <a:buAutoNum type="arabicPeriod"/>
              <a:defRPr/>
            </a:pPr>
            <a:r>
              <a:rPr lang="pt-BR" sz="20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Messina</a:t>
            </a: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, Itália, 1908 – 120 mil </a:t>
            </a:r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mortos</a:t>
            </a:r>
          </a:p>
          <a:p>
            <a:pPr marL="514350" lvl="0" indent="-514350">
              <a:spcBef>
                <a:spcPct val="0"/>
              </a:spcBef>
              <a:buAutoNum type="arabicPeriod"/>
              <a:defRPr/>
            </a:pPr>
            <a:r>
              <a:rPr lang="pt-BR" sz="20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Chihli</a:t>
            </a: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, China, 1290 – 100 mil </a:t>
            </a:r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mortos</a:t>
            </a:r>
          </a:p>
          <a:p>
            <a:pPr marL="514350" lvl="0" indent="-514350">
              <a:spcBef>
                <a:spcPct val="0"/>
              </a:spcBef>
              <a:buAutoNum type="arabicPeriod"/>
              <a:defRPr/>
            </a:pPr>
            <a:r>
              <a:rPr lang="pt-BR" sz="20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Shemakha</a:t>
            </a: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, Azerbaijão, 1667 – 80 mil </a:t>
            </a:r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mortos</a:t>
            </a:r>
          </a:p>
          <a:p>
            <a:pPr marL="514350" lvl="0" indent="-514350">
              <a:spcBef>
                <a:spcPct val="0"/>
              </a:spcBef>
              <a:buAutoNum type="arabicPeriod"/>
              <a:defRPr/>
            </a:pP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Lisboa, Portugal, 1755 – 70 mil </a:t>
            </a:r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mortos</a:t>
            </a:r>
          </a:p>
          <a:p>
            <a:pPr marL="514350" lvl="0" indent="-514350">
              <a:spcBef>
                <a:spcPct val="0"/>
              </a:spcBef>
              <a:buAutoNum type="arabicPeriod"/>
              <a:defRPr/>
            </a:pPr>
            <a:r>
              <a:rPr lang="pt-BR" sz="20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Yungay</a:t>
            </a: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, Peru, 1970 – 66 mil </a:t>
            </a:r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mortos</a:t>
            </a:r>
            <a:endParaRPr lang="pt-BR" sz="20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41902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323528" y="1419622"/>
            <a:ext cx="6048672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Apocalipse 16.20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“... e os montes não mais se acharam”.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O texto passa da destruição da capital do Anticristo para a destruição do próprio mundo.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Este mundo passa (1 Pedro 3.10)!</a:t>
            </a:r>
            <a:endParaRPr lang="pt-B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23528" y="275878"/>
            <a:ext cx="8568952" cy="99972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362" name="AutoShape 2" descr="4,616 Heaven Gates Stock Photos, Pictures &amp; Royalty-Free Images - iStoc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107504" y="195486"/>
            <a:ext cx="903649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spc="-150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“TODAS AS ILHAS FUGIRAM...”</a:t>
            </a:r>
            <a:endParaRPr kumimoji="0" lang="pt-BR" sz="3200" b="1" i="0" u="none" strike="noStrike" kern="1200" cap="none" spc="-15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491630"/>
            <a:ext cx="238316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tângulo 14"/>
          <p:cNvSpPr/>
          <p:nvPr/>
        </p:nvSpPr>
        <p:spPr>
          <a:xfrm>
            <a:off x="6516216" y="1491630"/>
            <a:ext cx="2376264" cy="3312368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02501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41902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323528" y="1419622"/>
            <a:ext cx="6048672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Apocalipse 16.21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Este detalhe relaciona a sétima taça com a sétima praga do Egito.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O peso de cada pedra é estimado entre 30 e 60 quilos.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“E os homens blasfemaram...”.</a:t>
            </a:r>
            <a:endParaRPr lang="pt-B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23528" y="275878"/>
            <a:ext cx="8568952" cy="99972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362" name="AutoShape 2" descr="4,616 Heaven Gates Stock Photos, Pictures &amp; Royalty-Free Images - iStoc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107504" y="195486"/>
            <a:ext cx="903649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spc="-150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“CAIU DO CÉU UMA GRANDE SARAIVADA...”</a:t>
            </a:r>
            <a:endParaRPr kumimoji="0" lang="pt-BR" sz="3200" b="1" i="0" u="none" strike="noStrike" kern="1200" cap="none" spc="-15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491630"/>
            <a:ext cx="2417763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516216" y="1491630"/>
            <a:ext cx="2376264" cy="3312368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02501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467</Words>
  <Application>Microsoft Office PowerPoint</Application>
  <PresentationFormat>Apresentação na tela (16:9)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29</vt:lpstr>
      <vt:lpstr>.</vt:lpstr>
      <vt:lpstr>Slide 3</vt:lpstr>
      <vt:lpstr>Slide 4</vt:lpstr>
      <vt:lpstr>Slide 5</vt:lpstr>
      <vt:lpstr>Slide 6</vt:lpstr>
      <vt:lpstr>.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29</dc:title>
  <dc:creator>Marcelo Rodrigues</dc:creator>
  <cp:lastModifiedBy>Marcelo Rodrigues</cp:lastModifiedBy>
  <cp:revision>12</cp:revision>
  <dcterms:created xsi:type="dcterms:W3CDTF">2021-09-28T12:13:11Z</dcterms:created>
  <dcterms:modified xsi:type="dcterms:W3CDTF">2021-09-28T14:06:03Z</dcterms:modified>
</cp:coreProperties>
</file>