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3" r:id="rId4"/>
    <p:sldId id="265" r:id="rId5"/>
    <p:sldId id="259" r:id="rId6"/>
    <p:sldId id="264" r:id="rId7"/>
    <p:sldId id="266" r:id="rId8"/>
    <p:sldId id="261" r:id="rId9"/>
    <p:sldId id="267" r:id="rId10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C45BB-C751-4020-90D9-803C9C8AC091}" type="datetimeFigureOut">
              <a:rPr lang="pt-BR" smtClean="0"/>
              <a:pPr/>
              <a:t>30/11/2021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02FB-9BF6-4720-9D76-7CD72CBCD4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C45BB-C751-4020-90D9-803C9C8AC091}" type="datetimeFigureOut">
              <a:rPr lang="pt-BR" smtClean="0"/>
              <a:pPr/>
              <a:t>30/11/2021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02FB-9BF6-4720-9D76-7CD72CBCD4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C45BB-C751-4020-90D9-803C9C8AC091}" type="datetimeFigureOut">
              <a:rPr lang="pt-BR" smtClean="0"/>
              <a:pPr/>
              <a:t>30/11/2021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02FB-9BF6-4720-9D76-7CD72CBCD4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C45BB-C751-4020-90D9-803C9C8AC091}" type="datetimeFigureOut">
              <a:rPr lang="pt-BR" smtClean="0"/>
              <a:pPr/>
              <a:t>30/11/2021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02FB-9BF6-4720-9D76-7CD72CBCD4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C45BB-C751-4020-90D9-803C9C8AC091}" type="datetimeFigureOut">
              <a:rPr lang="pt-BR" smtClean="0"/>
              <a:pPr/>
              <a:t>30/11/2021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02FB-9BF6-4720-9D76-7CD72CBCD4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C45BB-C751-4020-90D9-803C9C8AC091}" type="datetimeFigureOut">
              <a:rPr lang="pt-BR" smtClean="0"/>
              <a:pPr/>
              <a:t>30/11/2021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02FB-9BF6-4720-9D76-7CD72CBCD4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C45BB-C751-4020-90D9-803C9C8AC091}" type="datetimeFigureOut">
              <a:rPr lang="pt-BR" smtClean="0"/>
              <a:pPr/>
              <a:t>30/11/2021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02FB-9BF6-4720-9D76-7CD72CBCD4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C45BB-C751-4020-90D9-803C9C8AC091}" type="datetimeFigureOut">
              <a:rPr lang="pt-BR" smtClean="0"/>
              <a:pPr/>
              <a:t>30/11/2021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02FB-9BF6-4720-9D76-7CD72CBCD4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C45BB-C751-4020-90D9-803C9C8AC091}" type="datetimeFigureOut">
              <a:rPr lang="pt-BR" smtClean="0"/>
              <a:pPr/>
              <a:t>30/11/2021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02FB-9BF6-4720-9D76-7CD72CBCD4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C45BB-C751-4020-90D9-803C9C8AC091}" type="datetimeFigureOut">
              <a:rPr lang="pt-BR" smtClean="0"/>
              <a:pPr/>
              <a:t>30/11/2021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02FB-9BF6-4720-9D76-7CD72CBCD4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C45BB-C751-4020-90D9-803C9C8AC091}" type="datetimeFigureOut">
              <a:rPr lang="pt-BR" smtClean="0"/>
              <a:pPr/>
              <a:t>30/11/2021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02FB-9BF6-4720-9D76-7CD72CBCD4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C45BB-C751-4020-90D9-803C9C8AC091}" type="datetimeFigureOut">
              <a:rPr lang="pt-BR" smtClean="0"/>
              <a:pPr/>
              <a:t>30/11/2021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302FB-9BF6-4720-9D76-7CD72CBCD4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9252520" cy="51435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5486"/>
            <a:ext cx="9144000" cy="192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0" y="2211710"/>
            <a:ext cx="91440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60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Versículo Por Versículo</a:t>
            </a:r>
          </a:p>
        </p:txBody>
      </p:sp>
      <p:sp>
        <p:nvSpPr>
          <p:cNvPr id="9" name="Retângulo 8"/>
          <p:cNvSpPr/>
          <p:nvPr/>
        </p:nvSpPr>
        <p:spPr>
          <a:xfrm>
            <a:off x="1187624" y="3147814"/>
            <a:ext cx="7560840" cy="1656184"/>
          </a:xfrm>
          <a:prstGeom prst="rect">
            <a:avLst/>
          </a:prstGeom>
          <a:solidFill>
            <a:srgbClr val="00B05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ítulo 3"/>
          <p:cNvSpPr txBox="1">
            <a:spLocks/>
          </p:cNvSpPr>
          <p:nvPr/>
        </p:nvSpPr>
        <p:spPr>
          <a:xfrm>
            <a:off x="1907704" y="3507854"/>
            <a:ext cx="684076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4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O NOVO CÉU E A NOVA TERRA</a:t>
            </a:r>
            <a:r>
              <a:rPr lang="pt-BR" sz="4400" b="1" spc="-15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 – PARTE 1 (APOCALIPSE </a:t>
            </a:r>
            <a:r>
              <a:rPr lang="pt-BR" sz="44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21</a:t>
            </a:r>
            <a:r>
              <a:rPr lang="pt-BR" sz="4400" b="1" spc="-15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.1-27)</a:t>
            </a:r>
            <a:endParaRPr kumimoji="0" lang="pt-BR" sz="4400" b="1" i="0" u="none" strike="noStrike" kern="120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1026" name="AutoShape 2" descr="File:Eo circle purple number-7.svg - Wikimedia Commons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251520" y="3147814"/>
            <a:ext cx="1656184" cy="16561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251520" y="3003798"/>
            <a:ext cx="1656184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9600" b="1" noProof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  <a:cs typeface="MV Boli" pitchFamily="2" charset="0"/>
              </a:rPr>
              <a:t>35</a:t>
            </a:r>
            <a:endParaRPr kumimoji="0" lang="pt-BR" sz="96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imSun" pitchFamily="2" charset="-122"/>
              <a:ea typeface="SimSun" pitchFamily="2" charset="-122"/>
              <a:cs typeface="MV Boli" pitchFamily="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9252520" cy="51435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26" name="AutoShape 2" descr="File:Eo circle purple number-7.svg - Wikimedia Commons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" name="Título 3"/>
          <p:cNvSpPr txBox="1">
            <a:spLocks/>
          </p:cNvSpPr>
          <p:nvPr/>
        </p:nvSpPr>
        <p:spPr>
          <a:xfrm>
            <a:off x="251520" y="267494"/>
            <a:ext cx="8712968" cy="460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“Pois eis que eu crio novos céus e nova terra; e não haverá lembrança das coisas passadas, nem mais se recordarão” (Is 65.17).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“Pois, como os novos céus e a nova terra, que hei de fazer, durarão diante de mim, diz o Senhor, assim durará a vossa posteridade e o vosso nome” (Is 66.22).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“Nós, porém, segundo a sua promessa, aguardamos novos céus e uma nova terra, nos quais habita a justiça” (2 </a:t>
            </a:r>
            <a:r>
              <a:rPr lang="pt-BR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Pe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 3.13).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9252520" cy="51435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26" name="AutoShape 2" descr="File:Eo circle purple number-7.svg - Wikimedia Commons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" name="Título 3"/>
          <p:cNvSpPr txBox="1">
            <a:spLocks/>
          </p:cNvSpPr>
          <p:nvPr/>
        </p:nvSpPr>
        <p:spPr>
          <a:xfrm>
            <a:off x="251520" y="267494"/>
            <a:ext cx="8712968" cy="460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“Os céus são os céus do Senhor, mas a terra, deu-a ele aos filhos dos homens” (</a:t>
            </a:r>
            <a:r>
              <a:rPr lang="pt-BR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Sl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 115.16).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RASES DE AUTORES CRISTÃOS: Frases de Hernandes Dias Lop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843558"/>
            <a:ext cx="417646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ítulo 3"/>
          <p:cNvSpPr txBox="1">
            <a:spLocks/>
          </p:cNvSpPr>
          <p:nvPr/>
        </p:nvSpPr>
        <p:spPr>
          <a:xfrm>
            <a:off x="4211960" y="411510"/>
            <a:ext cx="4464496" cy="4320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itchFamily="18" charset="-127"/>
                <a:cs typeface="+mj-cs"/>
              </a:rPr>
              <a:t>“Deus não vai criar novo céu e nova terra do nada, mas vai fazer do velho um novo. O novo céu e a nova terra não são um novo que não existia, mas um novo a partir do que existia. Não é aniquilamento, mas renovação. Há continuidade entre o novo e o antigo” (Hernandes Dias Lopes).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9252520" cy="51435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26" name="AutoShape 2" descr="File:Eo circle purple number-7.svg - Wikimedia Commons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8" name="Picture 4" descr="Pin em Naov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571750"/>
            <a:ext cx="4990768" cy="2256632"/>
          </a:xfrm>
          <a:prstGeom prst="rect">
            <a:avLst/>
          </a:prstGeom>
          <a:noFill/>
        </p:spPr>
      </p:pic>
      <p:sp>
        <p:nvSpPr>
          <p:cNvPr id="8" name="Retângulo 7"/>
          <p:cNvSpPr/>
          <p:nvPr/>
        </p:nvSpPr>
        <p:spPr>
          <a:xfrm>
            <a:off x="3851920" y="2571750"/>
            <a:ext cx="4968552" cy="223224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251520" y="267494"/>
            <a:ext cx="8640960" cy="864096"/>
          </a:xfrm>
          <a:prstGeom prst="rect">
            <a:avLst/>
          </a:prstGeom>
          <a:solidFill>
            <a:srgbClr val="00B05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51520" y="267494"/>
            <a:ext cx="8640960" cy="864096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ítulo 3"/>
          <p:cNvSpPr txBox="1">
            <a:spLocks/>
          </p:cNvSpPr>
          <p:nvPr/>
        </p:nvSpPr>
        <p:spPr>
          <a:xfrm>
            <a:off x="251520" y="267494"/>
            <a:ext cx="864096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800" b="1" i="0" u="none" strike="noStrike" kern="1200" cap="none" spc="-15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O QUE JOÃO VIU?</a:t>
            </a:r>
          </a:p>
        </p:txBody>
      </p:sp>
      <p:sp>
        <p:nvSpPr>
          <p:cNvPr id="15" name="Espaço Reservado para Conteúdo 2"/>
          <p:cNvSpPr txBox="1">
            <a:spLocks/>
          </p:cNvSpPr>
          <p:nvPr/>
        </p:nvSpPr>
        <p:spPr>
          <a:xfrm>
            <a:off x="251520" y="1347614"/>
            <a:ext cx="8712968" cy="35283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João viu um novo céu e uma nova terra (V.1). O mar de vidro, que simbolizava o distanciamento de Deus, desapareceu (V.1). A nova Jerusalém é a capital do novo céu e nova terra e, ao                                                     mesmo tempo, um                                                            símbolo do povo de                                                                   Deus (V. 2). A casa de                                                         Deus e a casa dos                                                  homens é, agora, uma                                                                 só (V.3).</a:t>
            </a:r>
            <a:endParaRPr kumimoji="0" lang="pt-B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9252520" cy="51435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26" name="AutoShape 2" descr="File:Eo circle purple number-7.svg - Wikimedia Commons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251520" y="267494"/>
            <a:ext cx="8640960" cy="864096"/>
          </a:xfrm>
          <a:prstGeom prst="rect">
            <a:avLst/>
          </a:prstGeom>
          <a:solidFill>
            <a:srgbClr val="00B05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51520" y="267494"/>
            <a:ext cx="8640960" cy="864096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ítulo 3"/>
          <p:cNvSpPr txBox="1">
            <a:spLocks/>
          </p:cNvSpPr>
          <p:nvPr/>
        </p:nvSpPr>
        <p:spPr>
          <a:xfrm>
            <a:off x="251520" y="267494"/>
            <a:ext cx="864096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8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O QUE JOÃO NÃO VIU?</a:t>
            </a:r>
            <a:endParaRPr kumimoji="0" lang="pt-BR" sz="3800" b="1" i="0" u="none" strike="noStrike" kern="120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15" name="Espaço Reservado para Conteúdo 2"/>
          <p:cNvSpPr txBox="1">
            <a:spLocks/>
          </p:cNvSpPr>
          <p:nvPr/>
        </p:nvSpPr>
        <p:spPr>
          <a:xfrm>
            <a:off x="251520" y="1347614"/>
            <a:ext cx="8712968" cy="35283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No novo céu e nova terra n</a:t>
            </a:r>
            <a:r>
              <a:rPr lang="pt-BR" sz="2400" b="1" noProof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ão</a:t>
            </a:r>
            <a:r>
              <a:rPr lang="pt-BR" sz="2400" b="1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 haverá mais morte, nem haverá mais pranto, nem lamento, nem dor (V.4). Todas as coisas serão feitas novas (V.5). Todas as coisas estarão cumpridas (V. 6). No                                                            novo céu e nova terra                                                           não haverá medrosos,                                                           incrédulos, </a:t>
            </a:r>
            <a:r>
              <a:rPr lang="pt-BR" sz="2400" b="1" spc="-15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abomináveis,                                                       </a:t>
            </a:r>
            <a:r>
              <a:rPr lang="pt-BR" sz="2400" b="1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homicidas, adúlteros,                                                                 feiticeiros, idólatras ou                                                                mentirosos (V.8).</a:t>
            </a:r>
            <a:endParaRPr kumimoji="0" lang="pt-B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1" y="2571750"/>
            <a:ext cx="4464495" cy="2213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316415" y="2571750"/>
            <a:ext cx="50405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tângulo 16"/>
          <p:cNvSpPr/>
          <p:nvPr/>
        </p:nvSpPr>
        <p:spPr>
          <a:xfrm>
            <a:off x="3851920" y="2571750"/>
            <a:ext cx="4968552" cy="223224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9252520" cy="51435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26" name="AutoShape 2" descr="File:Eo circle purple number-7.svg - Wikimedia Commons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251520" y="267494"/>
            <a:ext cx="8640960" cy="864096"/>
          </a:xfrm>
          <a:prstGeom prst="rect">
            <a:avLst/>
          </a:prstGeom>
          <a:solidFill>
            <a:srgbClr val="00B05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51520" y="267494"/>
            <a:ext cx="8640960" cy="864096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ítulo 3"/>
          <p:cNvSpPr txBox="1">
            <a:spLocks/>
          </p:cNvSpPr>
          <p:nvPr/>
        </p:nvSpPr>
        <p:spPr>
          <a:xfrm>
            <a:off x="107504" y="267494"/>
            <a:ext cx="8928992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7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“E MOSTROU-ME A SANTA CIDADE...”</a:t>
            </a:r>
            <a:endParaRPr kumimoji="0" lang="pt-BR" sz="3700" b="1" i="0" u="none" strike="noStrike" kern="120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571750"/>
            <a:ext cx="496855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851920" y="2571750"/>
            <a:ext cx="4968552" cy="223224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spaço Reservado para Conteúdo 2"/>
          <p:cNvSpPr txBox="1">
            <a:spLocks/>
          </p:cNvSpPr>
          <p:nvPr/>
        </p:nvSpPr>
        <p:spPr>
          <a:xfrm>
            <a:off x="251520" y="1347614"/>
            <a:ext cx="8712968" cy="35283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sz="2400" b="1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A Jerusalém celestial é a esposa do Cordeiro (V.9). Ela é formada por salvos do Velho Testamento (V.12) e do Novo Testamento (V.14). 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O seu tamanho é enorme (VS.15-17). A sua beleza é sublime                                                       (VS.18-21). Deus é </a:t>
            </a:r>
            <a:r>
              <a:rPr lang="pt-BR" sz="2400" b="1" spc="-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seu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                                                               </a:t>
            </a:r>
            <a:r>
              <a:rPr lang="pt-BR" sz="24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santuário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, sua luz e sua                                                                  glória (VS.22-26). </a:t>
            </a:r>
            <a:r>
              <a:rPr lang="pt-BR" sz="2400" b="1" spc="-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Nela</a:t>
            </a:r>
            <a:r>
              <a:rPr lang="pt-BR" sz="24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 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                                                                        só entrarão os salvos                                                                       pelo sangue de Jesus                                                                (V.27).</a:t>
            </a:r>
            <a:endParaRPr kumimoji="0" lang="pt-B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RASES DE AUTORES CRISTÃOS: Frases de Hernandes Dias Lop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843558"/>
            <a:ext cx="417646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ítulo 3"/>
          <p:cNvSpPr txBox="1">
            <a:spLocks/>
          </p:cNvSpPr>
          <p:nvPr/>
        </p:nvSpPr>
        <p:spPr>
          <a:xfrm>
            <a:off x="4211960" y="411510"/>
            <a:ext cx="4464496" cy="4320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itchFamily="18" charset="-127"/>
                <a:cs typeface="+mj-cs"/>
              </a:rPr>
              <a:t>“O céu é um lugar preparado para aqueles que foram preparados para ele. Não há dor na terra que o céu não possa curar” (W. A. </a:t>
            </a:r>
            <a:r>
              <a:rPr lang="pt-BR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itchFamily="18" charset="-127"/>
                <a:cs typeface="+mj-cs"/>
              </a:rPr>
              <a:t>Criswell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itchFamily="18" charset="-127"/>
                <a:cs typeface="+mj-cs"/>
              </a:rPr>
              <a:t>).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83518"/>
            <a:ext cx="352839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699542"/>
            <a:ext cx="2952328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401634">
            <a:off x="648044" y="632681"/>
            <a:ext cx="711696" cy="217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752426">
            <a:off x="3474943" y="4241487"/>
            <a:ext cx="711696" cy="315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667024">
            <a:off x="3459981" y="614478"/>
            <a:ext cx="711696" cy="339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667024">
            <a:off x="610783" y="4219817"/>
            <a:ext cx="711696" cy="28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tângulo de cantos arredondados 16"/>
          <p:cNvSpPr/>
          <p:nvPr/>
        </p:nvSpPr>
        <p:spPr>
          <a:xfrm>
            <a:off x="899592" y="699542"/>
            <a:ext cx="2952328" cy="3744416"/>
          </a:xfrm>
          <a:prstGeom prst="roundRect">
            <a:avLst/>
          </a:prstGeom>
          <a:noFill/>
          <a:ln w="825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324528" cy="51435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5486"/>
            <a:ext cx="9144000" cy="192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0" y="2211710"/>
            <a:ext cx="91440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60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Versículo Por Versículo</a:t>
            </a:r>
          </a:p>
        </p:txBody>
      </p:sp>
      <p:sp>
        <p:nvSpPr>
          <p:cNvPr id="9" name="Retângulo 8"/>
          <p:cNvSpPr/>
          <p:nvPr/>
        </p:nvSpPr>
        <p:spPr>
          <a:xfrm>
            <a:off x="1187624" y="3147814"/>
            <a:ext cx="7560840" cy="1656184"/>
          </a:xfrm>
          <a:prstGeom prst="rect">
            <a:avLst/>
          </a:prstGeom>
          <a:solidFill>
            <a:srgbClr val="00B05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ítulo 3"/>
          <p:cNvSpPr txBox="1">
            <a:spLocks/>
          </p:cNvSpPr>
          <p:nvPr/>
        </p:nvSpPr>
        <p:spPr>
          <a:xfrm>
            <a:off x="1835696" y="3147814"/>
            <a:ext cx="6912768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NENHUMA TRISTEZA QUE TENHAMOS NO MUNDO PODE SER COMPARADA À ALEGRIA  QUE TEREMOS NO CÉU!</a:t>
            </a:r>
            <a:endParaRPr kumimoji="0" lang="pt-BR" sz="4400" b="1" i="0" u="none" strike="noStrike" kern="1200" cap="none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1026" name="AutoShape 2" descr="File:Eo circle purple number-7.svg - Wikimedia Commons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251520" y="3147814"/>
            <a:ext cx="1656184" cy="16561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ítulo 3"/>
          <p:cNvSpPr txBox="1">
            <a:spLocks/>
          </p:cNvSpPr>
          <p:nvPr/>
        </p:nvSpPr>
        <p:spPr>
          <a:xfrm>
            <a:off x="251520" y="3147814"/>
            <a:ext cx="1656184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200" b="1" spc="-150" noProof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O que aprendemos no estudo de hoje?</a:t>
            </a:r>
            <a:endParaRPr kumimoji="0" lang="pt-BR" sz="2200" b="1" i="0" u="none" strike="noStrike" kern="1200" cap="none" spc="-15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499</Words>
  <Application>Microsoft Office PowerPoint</Application>
  <PresentationFormat>Apresentação na tela (16:9)</PresentationFormat>
  <Paragraphs>20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Marcelo Rodrigues</dc:creator>
  <cp:lastModifiedBy>Marcelo Rodrigues</cp:lastModifiedBy>
  <cp:revision>15</cp:revision>
  <dcterms:created xsi:type="dcterms:W3CDTF">2021-11-30T12:20:08Z</dcterms:created>
  <dcterms:modified xsi:type="dcterms:W3CDTF">2021-11-30T14:59:45Z</dcterms:modified>
</cp:coreProperties>
</file>