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77" r:id="rId4"/>
    <p:sldId id="284" r:id="rId5"/>
    <p:sldId id="281" r:id="rId6"/>
    <p:sldId id="285" r:id="rId7"/>
    <p:sldId id="278" r:id="rId8"/>
    <p:sldId id="286" r:id="rId9"/>
    <p:sldId id="287" r:id="rId10"/>
    <p:sldId id="269" r:id="rId11"/>
    <p:sldId id="270" r:id="rId12"/>
    <p:sldId id="280" r:id="rId13"/>
    <p:sldId id="289" r:id="rId14"/>
    <p:sldId id="282" r:id="rId15"/>
    <p:sldId id="293" r:id="rId16"/>
    <p:sldId id="290" r:id="rId17"/>
    <p:sldId id="291" r:id="rId18"/>
    <p:sldId id="292" r:id="rId19"/>
    <p:sldId id="294" r:id="rId20"/>
    <p:sldId id="295" r:id="rId21"/>
    <p:sldId id="271" r:id="rId22"/>
    <p:sldId id="272" r:id="rId23"/>
    <p:sldId id="274" r:id="rId2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968C"/>
    <a:srgbClr val="FCE6E4"/>
    <a:srgbClr val="E5FFF1"/>
    <a:srgbClr val="F9BB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971AA-04EE-4FF0-BD07-872BE8DBB775}" type="datetimeFigureOut">
              <a:rPr lang="pt-BR" smtClean="0"/>
              <a:t>31/05/2024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E35EC-5AD5-4697-8A6E-C3B311836E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394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971AA-04EE-4FF0-BD07-872BE8DBB775}" type="datetimeFigureOut">
              <a:rPr lang="pt-BR" smtClean="0"/>
              <a:t>31/05/2024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E35EC-5AD5-4697-8A6E-C3B311836E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9688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971AA-04EE-4FF0-BD07-872BE8DBB775}" type="datetimeFigureOut">
              <a:rPr lang="pt-BR" smtClean="0"/>
              <a:t>31/05/2024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E35EC-5AD5-4697-8A6E-C3B311836E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4036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971AA-04EE-4FF0-BD07-872BE8DBB775}" type="datetimeFigureOut">
              <a:rPr lang="pt-BR" smtClean="0"/>
              <a:t>31/05/2024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E35EC-5AD5-4697-8A6E-C3B311836E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967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971AA-04EE-4FF0-BD07-872BE8DBB775}" type="datetimeFigureOut">
              <a:rPr lang="pt-BR" smtClean="0"/>
              <a:t>31/05/2024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E35EC-5AD5-4697-8A6E-C3B311836E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8559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971AA-04EE-4FF0-BD07-872BE8DBB775}" type="datetimeFigureOut">
              <a:rPr lang="pt-BR" smtClean="0"/>
              <a:t>31/05/2024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E35EC-5AD5-4697-8A6E-C3B311836E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0108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971AA-04EE-4FF0-BD07-872BE8DBB775}" type="datetimeFigureOut">
              <a:rPr lang="pt-BR" smtClean="0"/>
              <a:t>31/05/2024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E35EC-5AD5-4697-8A6E-C3B311836E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751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971AA-04EE-4FF0-BD07-872BE8DBB775}" type="datetimeFigureOut">
              <a:rPr lang="pt-BR" smtClean="0"/>
              <a:t>31/05/2024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E35EC-5AD5-4697-8A6E-C3B311836E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637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971AA-04EE-4FF0-BD07-872BE8DBB775}" type="datetimeFigureOut">
              <a:rPr lang="pt-BR" smtClean="0"/>
              <a:t>31/05/2024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E35EC-5AD5-4697-8A6E-C3B311836E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1053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971AA-04EE-4FF0-BD07-872BE8DBB775}" type="datetimeFigureOut">
              <a:rPr lang="pt-BR" smtClean="0"/>
              <a:t>31/05/2024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E35EC-5AD5-4697-8A6E-C3B311836E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3215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971AA-04EE-4FF0-BD07-872BE8DBB775}" type="datetimeFigureOut">
              <a:rPr lang="pt-BR" smtClean="0"/>
              <a:t>31/05/2024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E35EC-5AD5-4697-8A6E-C3B311836E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6524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971AA-04EE-4FF0-BD07-872BE8DBB775}" type="datetimeFigureOut">
              <a:rPr lang="pt-BR" smtClean="0"/>
              <a:t>31/05/2024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E35EC-5AD5-4697-8A6E-C3B311836E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738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18" Type="http://schemas.openxmlformats.org/officeDocument/2006/relationships/image" Target="../media/image19.jpeg"/><Relationship Id="rId26" Type="http://schemas.openxmlformats.org/officeDocument/2006/relationships/image" Target="../media/image27.jpeg"/><Relationship Id="rId3" Type="http://schemas.openxmlformats.org/officeDocument/2006/relationships/image" Target="../media/image4.png"/><Relationship Id="rId21" Type="http://schemas.openxmlformats.org/officeDocument/2006/relationships/image" Target="../media/image22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17" Type="http://schemas.openxmlformats.org/officeDocument/2006/relationships/image" Target="../media/image18.jpeg"/><Relationship Id="rId25" Type="http://schemas.openxmlformats.org/officeDocument/2006/relationships/image" Target="../media/image26.jpeg"/><Relationship Id="rId2" Type="http://schemas.openxmlformats.org/officeDocument/2006/relationships/image" Target="../media/image3.jpeg"/><Relationship Id="rId16" Type="http://schemas.openxmlformats.org/officeDocument/2006/relationships/image" Target="../media/image17.jpeg"/><Relationship Id="rId20" Type="http://schemas.openxmlformats.org/officeDocument/2006/relationships/image" Target="../media/image21.jpeg"/><Relationship Id="rId29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24" Type="http://schemas.openxmlformats.org/officeDocument/2006/relationships/image" Target="../media/image25.jpe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23" Type="http://schemas.openxmlformats.org/officeDocument/2006/relationships/image" Target="../media/image24.jpeg"/><Relationship Id="rId28" Type="http://schemas.openxmlformats.org/officeDocument/2006/relationships/image" Target="../media/image29.jpeg"/><Relationship Id="rId10" Type="http://schemas.openxmlformats.org/officeDocument/2006/relationships/image" Target="../media/image11.jpeg"/><Relationship Id="rId19" Type="http://schemas.openxmlformats.org/officeDocument/2006/relationships/image" Target="../media/image20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Relationship Id="rId22" Type="http://schemas.openxmlformats.org/officeDocument/2006/relationships/image" Target="../media/image23.jpeg"/><Relationship Id="rId27" Type="http://schemas.openxmlformats.org/officeDocument/2006/relationships/image" Target="../media/image28.png"/><Relationship Id="rId30" Type="http://schemas.openxmlformats.org/officeDocument/2006/relationships/image" Target="../media/image31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9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Título 1"/>
          <p:cNvSpPr txBox="1">
            <a:spLocks/>
          </p:cNvSpPr>
          <p:nvPr/>
        </p:nvSpPr>
        <p:spPr>
          <a:xfrm>
            <a:off x="7100711" y="468488"/>
            <a:ext cx="4972755" cy="6942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VENCENDO A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Título 1"/>
          <p:cNvSpPr txBox="1">
            <a:spLocks/>
          </p:cNvSpPr>
          <p:nvPr/>
        </p:nvSpPr>
        <p:spPr>
          <a:xfrm>
            <a:off x="6604000" y="361243"/>
            <a:ext cx="5350933" cy="26754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7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BATALHA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ESPIRITUAL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0" y="3750198"/>
            <a:ext cx="11954933" cy="2824222"/>
          </a:xfrm>
          <a:prstGeom prst="rect">
            <a:avLst/>
          </a:prstGeom>
          <a:solidFill>
            <a:srgbClr val="FCE6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3" name="Picture 8" descr="MMarcia gif cadre frame circulo circle - Бесплатни анимирани ГИФ - PicMix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584" y="4056653"/>
            <a:ext cx="1014880" cy="101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ítulo 1"/>
          <p:cNvSpPr txBox="1">
            <a:spLocks/>
          </p:cNvSpPr>
          <p:nvPr/>
        </p:nvSpPr>
        <p:spPr>
          <a:xfrm>
            <a:off x="7604536" y="3824575"/>
            <a:ext cx="4286742" cy="267546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OS PERIGOS DO OCULTISMO</a:t>
            </a:r>
            <a:endParaRPr lang="pt-BR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Retângulo 24"/>
          <p:cNvSpPr/>
          <p:nvPr/>
        </p:nvSpPr>
        <p:spPr>
          <a:xfrm>
            <a:off x="173620" y="231494"/>
            <a:ext cx="11781313" cy="6342926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Título 1"/>
          <p:cNvSpPr txBox="1">
            <a:spLocks/>
          </p:cNvSpPr>
          <p:nvPr/>
        </p:nvSpPr>
        <p:spPr>
          <a:xfrm>
            <a:off x="6543929" y="3958543"/>
            <a:ext cx="1060607" cy="9544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400" dirty="0" smtClean="0">
                <a:latin typeface="Rockwell Extra Bold" panose="02060903040505020403" pitchFamily="18" charset="0"/>
              </a:rPr>
              <a:t>12</a:t>
            </a:r>
            <a:endParaRPr lang="pt-BR" sz="4400" dirty="0">
              <a:latin typeface="Rockwell Extra Bold" panose="02060903040505020403" pitchFamily="18" charset="0"/>
            </a:endParaRP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738764" cy="708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597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CE6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231493" y="185195"/>
            <a:ext cx="11717869" cy="1666183"/>
          </a:xfrm>
          <a:prstGeom prst="rect">
            <a:avLst/>
          </a:prstGeom>
          <a:solidFill>
            <a:srgbClr val="F49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231496" y="185195"/>
            <a:ext cx="11717866" cy="12597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 QUE A BÍBLIA DIZ?</a:t>
            </a:r>
            <a:endParaRPr lang="pt-BR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459342" y="2648743"/>
            <a:ext cx="8649933" cy="37404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“Não se achará no meio de ti quem faça passar pelo fogo o seu filho ou a sua filha, nem adivinhador, nem prognosticador, nem agoureiro, nem feiticeiro, nem quem consulte um espírito adivinhador, nem mágico, nem quem consulte os mortos; pois todo aquele que faz estas coisas é abominável ao Senhor” (</a:t>
            </a:r>
            <a:r>
              <a:rPr lang="pt-B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Dt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18.10-12).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0" name="Imagem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02331" y="1419862"/>
            <a:ext cx="5015412" cy="5438137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10288382" y="4098131"/>
            <a:ext cx="1447547" cy="219978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362196" y="3970106"/>
            <a:ext cx="1331090" cy="19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856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CE6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231493" y="185195"/>
            <a:ext cx="11717869" cy="1666183"/>
          </a:xfrm>
          <a:prstGeom prst="rect">
            <a:avLst/>
          </a:prstGeom>
          <a:solidFill>
            <a:srgbClr val="F49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231496" y="185195"/>
            <a:ext cx="11717866" cy="12597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 QUE A BÍBLIA DIZ?</a:t>
            </a:r>
            <a:endParaRPr lang="pt-BR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459343" y="1863524"/>
            <a:ext cx="8962449" cy="45257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“Ora, aconteceu que, quando íamos ao lugar de oração, nos veio ao encontro uma jovem, que tinha um espírito adivinhador, e que, adivinhando, dava grande lucro a seus senhores. Ela, seguindo a Paulo e a nós, clamava, dizendo: São servos do Deus Altíssimo estes homens que vos anunciam um caminho de salvação. E fazia isto por muitos dias. Mas Paulo, perturbado, voltou-se e disse ao espírito: Eu te ordeno em nome de Jesus Cristo que saias dela. E na mesma hora saiu” (At 16.16-18).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02331" y="1419862"/>
            <a:ext cx="5015412" cy="5438137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10288382" y="4098131"/>
            <a:ext cx="1447547" cy="219978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362196" y="3970106"/>
            <a:ext cx="1331090" cy="19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731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CE6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231493" y="185195"/>
            <a:ext cx="11717869" cy="166618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231496" y="34008"/>
            <a:ext cx="11717866" cy="17253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(3) RAÍZES DO OCULTISMO: OBTER FAVORES POR MEIO SOBRENATURAL</a:t>
            </a:r>
            <a:endParaRPr lang="pt-BR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spaço Reservado para Conteúdo 2"/>
          <p:cNvSpPr>
            <a:spLocks noGrp="1"/>
          </p:cNvSpPr>
          <p:nvPr>
            <p:ph idx="1"/>
          </p:nvPr>
        </p:nvSpPr>
        <p:spPr>
          <a:xfrm>
            <a:off x="540581" y="2836148"/>
            <a:ext cx="8129286" cy="37382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Algumas pessoas se envolvem com o ocultismo buscando resolver um problema ou alcançar um objetivo.</a:t>
            </a:r>
          </a:p>
          <a:p>
            <a:pPr marL="0" indent="0">
              <a:buNone/>
            </a:pPr>
            <a:endParaRPr lang="pt-BR" sz="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 diabo cobra muito caro pelos seus favores!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254" y="1449621"/>
            <a:ext cx="4428601" cy="5408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560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CE6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spaço Reservado para Conteúdo 2"/>
          <p:cNvSpPr>
            <a:spLocks noGrp="1"/>
          </p:cNvSpPr>
          <p:nvPr>
            <p:ph idx="1"/>
          </p:nvPr>
        </p:nvSpPr>
        <p:spPr>
          <a:xfrm>
            <a:off x="4977113" y="497711"/>
            <a:ext cx="6759616" cy="56860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“O diabo não é uma figura lendária. Ele e seus demônios não são mitos nem uma energia negativa. Eles são seres pessoais. São anjos caídos. São espíritos enganadores e mentirosos. São uma horda infernal. Roubam, matam e destroem. Aqueles que se afastam de Deus, rejeitam sua Palavra e buscam o contato com os espíritos colocam-se sob a influência e o poder desses seres malignos” (Hernandes Dias Lopes).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Elipse 1"/>
          <p:cNvSpPr/>
          <p:nvPr/>
        </p:nvSpPr>
        <p:spPr>
          <a:xfrm>
            <a:off x="-2355027" y="2662178"/>
            <a:ext cx="7100726" cy="7043196"/>
          </a:xfrm>
          <a:prstGeom prst="ellipse">
            <a:avLst/>
          </a:prstGeom>
          <a:solidFill>
            <a:srgbClr val="F49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9440" y="2080730"/>
            <a:ext cx="7643632" cy="4777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39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CE6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231493" y="185195"/>
            <a:ext cx="11717869" cy="1666183"/>
          </a:xfrm>
          <a:prstGeom prst="rect">
            <a:avLst/>
          </a:prstGeom>
          <a:solidFill>
            <a:srgbClr val="F49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231496" y="185195"/>
            <a:ext cx="11717866" cy="12597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 QUE A BÍBLIA DIZ?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459342" y="2152891"/>
            <a:ext cx="8649933" cy="42363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“Deixa-te estar com os teus encantamentos e com a multidão das tuas feitiçarias em que te hás fatigado desde a tua mocidade, a ver se podes tirar proveito, ou se, porventura, podes inspirar terror. Cansaste-te na multidão dos teus conselhos; levantem-se, pois, agora, e te salvem os astrólogos, que contemplam os astros, e os que nas luas novas prognosticam o que há de vir sobre ti. Eis que são como o restolho, o fogo os queimará” (</a:t>
            </a:r>
            <a:r>
              <a:rPr lang="pt-B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Is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47.12-14).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0" name="Imagem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02331" y="1419862"/>
            <a:ext cx="5015412" cy="5438137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10288382" y="4098131"/>
            <a:ext cx="1447547" cy="219978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362196" y="3970106"/>
            <a:ext cx="1331090" cy="19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97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CE6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231493" y="185195"/>
            <a:ext cx="11717869" cy="1666183"/>
          </a:xfrm>
          <a:prstGeom prst="rect">
            <a:avLst/>
          </a:prstGeom>
          <a:solidFill>
            <a:srgbClr val="F49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231496" y="185195"/>
            <a:ext cx="11717866" cy="12597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 QUE A BÍBLIA DIZ?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459343" y="2777924"/>
            <a:ext cx="7967028" cy="3611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“Corrigindo com mansidão os que resistem, na esperança de que Deus lhes conceda o arrependimento para conhecerem plenamente a verdade, e que se desprendam dos laços do diabo (por quem haviam sido presos), para cumprirem a vontade de Deus” (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</a:t>
            </a:r>
            <a:r>
              <a:rPr lang="pt-B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Tm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2.25,26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).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0" name="Imagem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02331" y="1419862"/>
            <a:ext cx="5015412" cy="5438137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10288382" y="4098131"/>
            <a:ext cx="1447547" cy="219978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362196" y="3970106"/>
            <a:ext cx="1331090" cy="19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455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CE6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231493" y="185195"/>
            <a:ext cx="11717869" cy="166618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231496" y="34008"/>
            <a:ext cx="11717866" cy="17253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(4) RAÍZES DO OCULTISMO: OBTER PROTEÇÃO POR MEIO SOBRENATURAL</a:t>
            </a:r>
            <a:endParaRPr lang="pt-BR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spaço Reservado para Conteúdo 2"/>
          <p:cNvSpPr>
            <a:spLocks noGrp="1"/>
          </p:cNvSpPr>
          <p:nvPr>
            <p:ph idx="1"/>
          </p:nvPr>
        </p:nvSpPr>
        <p:spPr>
          <a:xfrm>
            <a:off x="540581" y="2494844"/>
            <a:ext cx="7418086" cy="40795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 superstição é movida pelo medo.   Ela se baseia na crença de que certas palavras, objetos, ritos ou lugares podem afastar (ou atrair) o mal.</a:t>
            </a:r>
          </a:p>
          <a:p>
            <a:pPr marL="0" indent="0">
              <a:buNone/>
            </a:pPr>
            <a:endParaRPr lang="pt-BR" sz="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Jamais coloque a sua confiança em uma imagem, ritual ou amuleto: a sua confiança precisa estar em Deus!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190160" y="1793360"/>
            <a:ext cx="3284070" cy="5602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06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CE6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spaço Reservado para Conteúdo 2"/>
          <p:cNvSpPr>
            <a:spLocks noGrp="1"/>
          </p:cNvSpPr>
          <p:nvPr>
            <p:ph idx="1"/>
          </p:nvPr>
        </p:nvSpPr>
        <p:spPr>
          <a:xfrm>
            <a:off x="4977114" y="1597977"/>
            <a:ext cx="6007262" cy="458579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“As artes da magia – negra e branca – que se praticam há milhares de anos levam, todas, o selo do diabo. A superstição e as práticas ocultistas – seja de que espécie forem – produzem resultados perigosos em maior ou menor grau” (Kurt E. Koch).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Elipse 1"/>
          <p:cNvSpPr/>
          <p:nvPr/>
        </p:nvSpPr>
        <p:spPr>
          <a:xfrm>
            <a:off x="-2355027" y="2662178"/>
            <a:ext cx="7100726" cy="7043196"/>
          </a:xfrm>
          <a:prstGeom prst="ellipse">
            <a:avLst/>
          </a:prstGeom>
          <a:solidFill>
            <a:srgbClr val="F49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597977"/>
            <a:ext cx="3842796" cy="5942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121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CE6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231493" y="185195"/>
            <a:ext cx="11717869" cy="1666183"/>
          </a:xfrm>
          <a:prstGeom prst="rect">
            <a:avLst/>
          </a:prstGeom>
          <a:solidFill>
            <a:srgbClr val="F49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231496" y="185195"/>
            <a:ext cx="11717866" cy="12597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 QUE A BÍBLIA DIZ?</a:t>
            </a:r>
            <a:endParaRPr lang="pt-BR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459342" y="2118167"/>
            <a:ext cx="8649933" cy="42710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“Assim diz o Senhor Deus: Ai das que cosem pulseiras mágicas para todos os braços e que fazem véus para as cabeças de pessoas de toda estatura, para caçarem as almas! Porventura, caçareis as almas do meu povo e conservareis em vida almas para vosso proveito? Portanto, não tereis mais visões vãs, nem mais fareis adivinhações; mas livrarei o meu povo das vossas mãos, e sabereis que eu sou o Senhor” (</a:t>
            </a:r>
            <a:r>
              <a:rPr lang="pt-B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Ez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13.18,23).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0" name="Imagem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02331" y="1419862"/>
            <a:ext cx="5015412" cy="5438137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10288382" y="4098131"/>
            <a:ext cx="1447547" cy="219978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362196" y="3970106"/>
            <a:ext cx="1331090" cy="19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18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CE6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231493" y="185195"/>
            <a:ext cx="11717869" cy="166618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231496" y="34008"/>
            <a:ext cx="11717866" cy="17253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PRECISAMOS RENUNCIAR A QUALQUER FORMA DE OCULTISMO</a:t>
            </a:r>
            <a:endParaRPr lang="pt-BR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spaço Reservado para Conteúdo 2"/>
          <p:cNvSpPr>
            <a:spLocks noGrp="1"/>
          </p:cNvSpPr>
          <p:nvPr>
            <p:ph idx="1"/>
          </p:nvPr>
        </p:nvSpPr>
        <p:spPr>
          <a:xfrm>
            <a:off x="540581" y="2291644"/>
            <a:ext cx="7418086" cy="42827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Busquemos a Deus! Busquemos as coisas do reino de Deus!</a:t>
            </a:r>
          </a:p>
          <a:p>
            <a:pPr marL="0" indent="0">
              <a:buNone/>
            </a:pPr>
            <a:endParaRPr lang="pt-BR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Abandonemos qualquer ligação com Satanás e suas obras!</a:t>
            </a:r>
          </a:p>
          <a:p>
            <a:pPr marL="0" indent="0">
              <a:buNone/>
            </a:pPr>
            <a:endParaRPr lang="pt-BR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Peçamos perdão ao Senhor por qualquer envolvimento que tenhamos mantido com o ocultismo!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053450" y="1692795"/>
            <a:ext cx="3609512" cy="5182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486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3287" y="0"/>
            <a:ext cx="12192000" cy="6858000"/>
          </a:xfrm>
          <a:solidFill>
            <a:schemeClr val="tx1"/>
          </a:solidFill>
        </p:spPr>
        <p:txBody>
          <a:bodyPr/>
          <a:lstStyle/>
          <a:p>
            <a:pPr marL="0" indent="0">
              <a:buNone/>
            </a:pPr>
            <a:r>
              <a:rPr lang="pt-BR" dirty="0" smtClean="0"/>
              <a:t>.</a:t>
            </a:r>
            <a:endParaRPr lang="pt-BR" dirty="0"/>
          </a:p>
        </p:txBody>
      </p:sp>
      <p:pic>
        <p:nvPicPr>
          <p:cNvPr id="4" name="Picture 12" descr="A Bruxa - Filme 2015 - AdoroCine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60285">
            <a:off x="-568540" y="-183481"/>
            <a:ext cx="2803507" cy="411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O Bebê de Rosemary – Papo de Cine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644">
            <a:off x="-111426" y="4012294"/>
            <a:ext cx="2086475" cy="2937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8" descr="Lucifer (Série), Sinopse, Trailers e Curiosidades - Cinema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9145">
            <a:off x="1895294" y="2018537"/>
            <a:ext cx="1659842" cy="2435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4" descr="A Morte do Demônio - Filme 2013 - AdoroCinem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7943">
            <a:off x="9957202" y="3860037"/>
            <a:ext cx="2208128" cy="3242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Invocação do Mal - Filme 2013 - AdoroCinem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09814">
            <a:off x="3825679" y="3917582"/>
            <a:ext cx="2096910" cy="3079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O Exorcista - O Devoto - Filme 2023 - AdoroCinem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9345">
            <a:off x="4878187" y="780883"/>
            <a:ext cx="1986165" cy="2482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0" descr="Cemitério Maldito - Filme 2019 - AdoroCinem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1836">
            <a:off x="5927212" y="4375556"/>
            <a:ext cx="1861836" cy="2904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0" descr="Atividade Paranormal - Filme 2007 - AdoroCinem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5414">
            <a:off x="7704980" y="3854952"/>
            <a:ext cx="2168015" cy="2937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Comprar Harry Potter e a Pedra Filosofal &amp; Filme em Modo Mágico - 2 Filmes  - Microsoft Store pt-BR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73539">
            <a:off x="3431174" y="44687"/>
            <a:ext cx="1820421" cy="2427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Twitches: As Bruxinhas Gêmeas 2 filme - assistir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41373">
            <a:off x="3327963" y="2583323"/>
            <a:ext cx="1751387" cy="2497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6" descr="Os Feiticeiros de Waverly Place: O Filme | Disney Wiki | Fandom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669" y="83350"/>
            <a:ext cx="1327291" cy="1990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Poltergeist (25th Anniversary Edition) [DVD] [1982]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718" y="3183841"/>
            <a:ext cx="990181" cy="1841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O Exorcista - Filme 1973 - AdoroCinema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2143" y="0"/>
            <a:ext cx="2879857" cy="4319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8" descr="Crítica: Entre horror e fé, A Médium se torna como um dos melhores filmes  de possessão dos últimos anos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2077">
            <a:off x="7222088" y="-368994"/>
            <a:ext cx="2124879" cy="3104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ezesseis Luas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3571">
            <a:off x="8544222" y="2363276"/>
            <a:ext cx="914635" cy="1341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ParaNorman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269" y="31067"/>
            <a:ext cx="142875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8" descr="Malévola - Dona do mal (Dublado) – Filmes no Google Play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0683">
            <a:off x="6217425" y="2564387"/>
            <a:ext cx="1655100" cy="2380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Aya e a Bruxa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699" y="25698"/>
            <a:ext cx="707905" cy="1038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A Bruxinha e o Dragão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47521">
            <a:off x="-168981" y="210550"/>
            <a:ext cx="142875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Bruxa de Blair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66285">
            <a:off x="11727776" y="788838"/>
            <a:ext cx="1581150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Bruxarias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44615">
            <a:off x="-398009" y="3368265"/>
            <a:ext cx="881477" cy="1293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Animais Fantásticos: Os Segredos de Dumbledore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2381">
            <a:off x="6941071" y="-1356276"/>
            <a:ext cx="1080467" cy="1585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2" descr="Animais Fantásticos: Os Segredos de Dumbledore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14486">
            <a:off x="1023169" y="-1374762"/>
            <a:ext cx="1080467" cy="1585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2" descr="Animais Fantásticos: Os Segredos de Dumbledore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2381">
            <a:off x="7097931" y="6628619"/>
            <a:ext cx="1080467" cy="1585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8" descr="Bruxa de Blair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66285">
            <a:off x="9186677" y="-806864"/>
            <a:ext cx="672522" cy="98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oração Satânico (1987)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5309">
            <a:off x="-115469" y="5384566"/>
            <a:ext cx="929672" cy="1582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0" descr="Baghead: A Bruxa dos Mortos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3967">
            <a:off x="7627762" y="2403973"/>
            <a:ext cx="944471" cy="1473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Imagem 38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7917785" y="3459400"/>
            <a:ext cx="1372924" cy="2038068"/>
          </a:xfrm>
          <a:prstGeom prst="rect">
            <a:avLst/>
          </a:prstGeom>
        </p:spPr>
      </p:pic>
      <p:pic>
        <p:nvPicPr>
          <p:cNvPr id="40" name="Picture 22" descr="Ouija - Origem Do Mal - Filme 2016 - AdoroCinema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7390">
            <a:off x="1860288" y="4368233"/>
            <a:ext cx="1729852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4" descr="Jovens Bruxas - Nova Irmandade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77810">
            <a:off x="1365459" y="5584354"/>
            <a:ext cx="893632" cy="131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A Casa dos Espíritos - Filme 1993 - AdoroCinema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789" y="5457163"/>
            <a:ext cx="1118465" cy="1565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4107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CE6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spaço Reservado para Conteúdo 2"/>
          <p:cNvSpPr>
            <a:spLocks noGrp="1"/>
          </p:cNvSpPr>
          <p:nvPr>
            <p:ph idx="1"/>
          </p:nvPr>
        </p:nvSpPr>
        <p:spPr>
          <a:xfrm>
            <a:off x="4977114" y="2013994"/>
            <a:ext cx="6007262" cy="41697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“Devemos vigiar: Nossos pensamentos, nossos sentimentos, nossas palavras, nossos relacionamentos, nosso tempo e nossa energia” (Sammy </a:t>
            </a:r>
            <a:r>
              <a:rPr lang="pt-B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Tippit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Elipse 1"/>
          <p:cNvSpPr/>
          <p:nvPr/>
        </p:nvSpPr>
        <p:spPr>
          <a:xfrm>
            <a:off x="-2355027" y="2662178"/>
            <a:ext cx="7100726" cy="7043196"/>
          </a:xfrm>
          <a:prstGeom prst="ellipse">
            <a:avLst/>
          </a:prstGeom>
          <a:solidFill>
            <a:srgbClr val="F49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Picture 4" descr="Oração Sammy Tippit - Missões Naciona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5748" y="2138492"/>
            <a:ext cx="4977113" cy="471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668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CE6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231493" y="185195"/>
            <a:ext cx="11717869" cy="1666183"/>
          </a:xfrm>
          <a:prstGeom prst="rect">
            <a:avLst/>
          </a:prstGeom>
          <a:solidFill>
            <a:srgbClr val="F49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231496" y="185195"/>
            <a:ext cx="11717866" cy="12597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 QUE A BÍBLIA DIZ?</a:t>
            </a:r>
            <a:endParaRPr lang="pt-BR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459343" y="1863524"/>
            <a:ext cx="9297394" cy="45257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“E isto tornou-se conhecido de todos os que moravam em Éfeso, tanto judeus como gregos; e veio temor sobre todos eles, e o nome do Senhor Jesus era engrandecido. E muitos dos que haviam crido vinham confessando e revelando os seus feitos. E muitos dos que tinham praticado artes mágicas ajuntaram os seus livros e os queimaram na presença de todos; e, calculando o valor deles, acharam que montava a cinquenta mil moedas de prata. Assim a palavra do Senhor crescia poderosamente e prevalecia” (At 19.17-20).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02331" y="1419862"/>
            <a:ext cx="5015412" cy="5438137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362196" y="3970106"/>
            <a:ext cx="1331090" cy="196816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10288382" y="4098131"/>
            <a:ext cx="1447547" cy="219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837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CE6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231493" y="185195"/>
            <a:ext cx="11717869" cy="1666183"/>
          </a:xfrm>
          <a:prstGeom prst="rect">
            <a:avLst/>
          </a:prstGeom>
          <a:solidFill>
            <a:srgbClr val="F49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231496" y="185195"/>
            <a:ext cx="11717866" cy="12597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 QUE A BÍBLIA DIZ?</a:t>
            </a:r>
            <a:endParaRPr lang="pt-BR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459343" y="2395959"/>
            <a:ext cx="9031898" cy="39932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“Os outros homens, que não foram mortos por estas pragas, não se arrependeram das obras das suas mãos, para deixarem de adorar aos demônios e aos ídolos de ouro, de prata, de bronze, de pedra e de madeira, que nem podem ver, nem ouvir, nem andar. Também não se arrependeram dos seus homicídios, nem das suas feitiçarias, nem da sua prostituição, nem dos seus furtos” (</a:t>
            </a:r>
            <a:r>
              <a:rPr lang="pt-B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Ap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9.20,21).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02331" y="1419862"/>
            <a:ext cx="5015412" cy="5438137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362196" y="3970106"/>
            <a:ext cx="1331090" cy="196816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10288382" y="4098131"/>
            <a:ext cx="1447547" cy="219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34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9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0" y="3750198"/>
            <a:ext cx="11954933" cy="2824222"/>
          </a:xfrm>
          <a:prstGeom prst="rect">
            <a:avLst/>
          </a:prstGeom>
          <a:solidFill>
            <a:srgbClr val="FCE6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Retângulo 24"/>
          <p:cNvSpPr/>
          <p:nvPr/>
        </p:nvSpPr>
        <p:spPr>
          <a:xfrm>
            <a:off x="173620" y="231494"/>
            <a:ext cx="11781313" cy="6342926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6227180" y="231493"/>
            <a:ext cx="5634108" cy="33601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“E não vos associeis às obras infrutuosas das trevas; antes, porém, condenai-as” (</a:t>
            </a:r>
            <a:r>
              <a:rPr lang="pt-BR" sz="4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Ef</a:t>
            </a:r>
            <a:r>
              <a:rPr lang="pt-BR" sz="4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5.11).</a:t>
            </a:r>
            <a:endParaRPr lang="pt-BR" dirty="0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7089496"/>
          </a:xfrm>
          <a:prstGeom prst="rect">
            <a:avLst/>
          </a:prstGeom>
        </p:spPr>
      </p:pic>
      <p:sp>
        <p:nvSpPr>
          <p:cNvPr id="13" name="Título 1"/>
          <p:cNvSpPr txBox="1">
            <a:spLocks/>
          </p:cNvSpPr>
          <p:nvPr/>
        </p:nvSpPr>
        <p:spPr>
          <a:xfrm>
            <a:off x="6400800" y="3781775"/>
            <a:ext cx="5286868" cy="26421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PRÓXIMO ESTUDO: </a:t>
            </a:r>
          </a:p>
          <a:p>
            <a:r>
              <a:rPr lang="pt-B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13) “NÃO CONSULTE OS MORTOS”</a:t>
            </a:r>
            <a:endParaRPr lang="pt-B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38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CE6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spaço Reservado para Conteúdo 2"/>
          <p:cNvSpPr>
            <a:spLocks noGrp="1"/>
          </p:cNvSpPr>
          <p:nvPr>
            <p:ph idx="1"/>
          </p:nvPr>
        </p:nvSpPr>
        <p:spPr>
          <a:xfrm>
            <a:off x="4977114" y="1817224"/>
            <a:ext cx="6007262" cy="43665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“O </a:t>
            </a:r>
            <a:r>
              <a:rPr lang="pt-B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endemoninhamento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de um indivíduo é o reino de Satanás vivido num ser humano; o </a:t>
            </a:r>
            <a:r>
              <a:rPr lang="pt-B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endemoninhamento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de uma cultura é o reino de Satanás se difundindo em toda a sociedade” (Mark I. </a:t>
            </a:r>
            <a:r>
              <a:rPr lang="pt-B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Bubeck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Elipse 1"/>
          <p:cNvSpPr/>
          <p:nvPr/>
        </p:nvSpPr>
        <p:spPr>
          <a:xfrm>
            <a:off x="-2355027" y="2662178"/>
            <a:ext cx="7100726" cy="7043196"/>
          </a:xfrm>
          <a:prstGeom prst="ellipse">
            <a:avLst/>
          </a:prstGeom>
          <a:solidFill>
            <a:srgbClr val="F49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4444" y="1225623"/>
            <a:ext cx="5154592" cy="563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129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CE6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231493" y="185195"/>
            <a:ext cx="11717869" cy="166618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231496" y="34008"/>
            <a:ext cx="11717866" cy="17253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(1) RAÍZES DO OCULTISMO: OBTER CONTATO COM O SOBRENATURAL</a:t>
            </a:r>
            <a:endParaRPr lang="pt-BR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spaço Reservado para Conteúdo 2"/>
          <p:cNvSpPr>
            <a:spLocks noGrp="1"/>
          </p:cNvSpPr>
          <p:nvPr>
            <p:ph idx="1"/>
          </p:nvPr>
        </p:nvSpPr>
        <p:spPr>
          <a:xfrm>
            <a:off x="540581" y="2822222"/>
            <a:ext cx="7010946" cy="375219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Algumas pessoas se envolvem com o ocultismo movidas por atração ou curiosidade.</a:t>
            </a:r>
          </a:p>
          <a:p>
            <a:pPr marL="0" indent="0">
              <a:buNone/>
            </a:pPr>
            <a:endParaRPr lang="pt-BR" sz="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Adentrar o reino das trevas não é uma atividade inocente! 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4" descr="Sobre | Soma Contabilidad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66824" y="1614311"/>
            <a:ext cx="3499504" cy="5243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0480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CE6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spaço Reservado para Conteúdo 2"/>
          <p:cNvSpPr>
            <a:spLocks noGrp="1"/>
          </p:cNvSpPr>
          <p:nvPr>
            <p:ph idx="1"/>
          </p:nvPr>
        </p:nvSpPr>
        <p:spPr>
          <a:xfrm>
            <a:off x="4977114" y="1342664"/>
            <a:ext cx="6007262" cy="48411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“A influência sutil do mundo ao redor, através dos meios de entretenimento e informação, exclui a voz do Senhor. Quem pensa que essa influência negativa não atinge os membros da igreja é como a avestruz que esconde a cabeça na areia” (Russell </a:t>
            </a:r>
            <a:r>
              <a:rPr lang="pt-B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Shedd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Elipse 1"/>
          <p:cNvSpPr/>
          <p:nvPr/>
        </p:nvSpPr>
        <p:spPr>
          <a:xfrm>
            <a:off x="-2355027" y="2662178"/>
            <a:ext cx="7100726" cy="7043196"/>
          </a:xfrm>
          <a:prstGeom prst="ellipse">
            <a:avLst/>
          </a:prstGeom>
          <a:solidFill>
            <a:srgbClr val="F49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Picture 2" descr="Russell Shedd – Wikipédia, a enciclopédia liv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3441"/>
            <a:ext cx="4166886" cy="489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5671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CE6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231493" y="185195"/>
            <a:ext cx="11717869" cy="1666183"/>
          </a:xfrm>
          <a:prstGeom prst="rect">
            <a:avLst/>
          </a:prstGeom>
          <a:solidFill>
            <a:srgbClr val="F49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231496" y="185195"/>
            <a:ext cx="11717866" cy="12597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 QUE A BÍBLIA DIZ?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459343" y="3183038"/>
            <a:ext cx="8082774" cy="32061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“Não colocarei coisa torpe diante dos meus olhos; aborreço as ações daqueles que se desviam; isso não se apegará a mim. Longe de mim estará o coração perverso; não conhecerei o mal” (</a:t>
            </a:r>
            <a:r>
              <a:rPr lang="pt-B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Sl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101.3,4).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0" name="Imagem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02331" y="1419862"/>
            <a:ext cx="5015412" cy="5438137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10288382" y="4098131"/>
            <a:ext cx="1447547" cy="219978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362196" y="3970106"/>
            <a:ext cx="1331090" cy="19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493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CE6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231493" y="185195"/>
            <a:ext cx="11717869" cy="166618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231496" y="34008"/>
            <a:ext cx="11717866" cy="17253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(2) RAÍZES DO OCULTISMO: OBTER CONHECIMENTO SOBRENATURAL</a:t>
            </a:r>
            <a:endParaRPr lang="pt-BR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spaço Reservado para Conteúdo 2"/>
          <p:cNvSpPr>
            <a:spLocks noGrp="1"/>
          </p:cNvSpPr>
          <p:nvPr>
            <p:ph idx="1"/>
          </p:nvPr>
        </p:nvSpPr>
        <p:spPr>
          <a:xfrm>
            <a:off x="540581" y="2607733"/>
            <a:ext cx="8001535" cy="39666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Algumas pessoas se envolvem com o ocultismo na ânsia de obter conhecimento por vias sobrenaturais, principalmente sobre o futuro.</a:t>
            </a:r>
          </a:p>
          <a:p>
            <a:pPr marL="0" indent="0">
              <a:buNone/>
            </a:pPr>
            <a:endParaRPr lang="pt-BR" sz="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Essa atitude abre portas para a ação maligna na vida de muitas pessoas.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47" y="1385001"/>
            <a:ext cx="7892956" cy="547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487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CE6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spaço Reservado para Conteúdo 2"/>
          <p:cNvSpPr>
            <a:spLocks noGrp="1"/>
          </p:cNvSpPr>
          <p:nvPr>
            <p:ph idx="1"/>
          </p:nvPr>
        </p:nvSpPr>
        <p:spPr>
          <a:xfrm>
            <a:off x="4977114" y="682906"/>
            <a:ext cx="6007262" cy="550087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“Qualquer atividade ou informação sobrenatural provém ou de Deus ou do diabo. Se vier de Deus, nós a receberemos por intermédio do Espírito Santo, em nome de Jesus, e ela estará em harmonia com a Palavra de Deus. Qualquer outro tipo de ocorrência sobrenatural é abominação para Deus”     (Dean </a:t>
            </a:r>
            <a:r>
              <a:rPr lang="pt-B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Sherman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Elipse 1"/>
          <p:cNvSpPr/>
          <p:nvPr/>
        </p:nvSpPr>
        <p:spPr>
          <a:xfrm>
            <a:off x="-2355027" y="2662178"/>
            <a:ext cx="7100726" cy="7043196"/>
          </a:xfrm>
          <a:prstGeom prst="ellipse">
            <a:avLst/>
          </a:prstGeom>
          <a:solidFill>
            <a:srgbClr val="F49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14" y="1823084"/>
            <a:ext cx="8466023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647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CE6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spaço Reservado para Conteúdo 2"/>
          <p:cNvSpPr>
            <a:spLocks noGrp="1"/>
          </p:cNvSpPr>
          <p:nvPr>
            <p:ph idx="1"/>
          </p:nvPr>
        </p:nvSpPr>
        <p:spPr>
          <a:xfrm>
            <a:off x="4977114" y="949124"/>
            <a:ext cx="6007262" cy="52346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“Com fins de adivinhação muitos recorrem à astrologia, à cartomancia, à quiromancia, e assim por diante. Enquanto a profecia é inspirada pelo Espírito Santo e é uma revelação de Deus, a adivinhação é inspirada pelo espírito de Satanás e é uma armadilha do diabo”                       (Kurt E. Koch).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Elipse 1"/>
          <p:cNvSpPr/>
          <p:nvPr/>
        </p:nvSpPr>
        <p:spPr>
          <a:xfrm>
            <a:off x="-2355027" y="2662178"/>
            <a:ext cx="7100726" cy="7043196"/>
          </a:xfrm>
          <a:prstGeom prst="ellipse">
            <a:avLst/>
          </a:prstGeom>
          <a:solidFill>
            <a:srgbClr val="F49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597977"/>
            <a:ext cx="3842796" cy="5942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083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1306</Words>
  <Application>Microsoft Office PowerPoint</Application>
  <PresentationFormat>Widescreen</PresentationFormat>
  <Paragraphs>53</Paragraphs>
  <Slides>23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Cambria</vt:lpstr>
      <vt:lpstr>Rockwell Extra Bold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Marcelo</dc:creator>
  <cp:lastModifiedBy>Marcelo</cp:lastModifiedBy>
  <cp:revision>29</cp:revision>
  <dcterms:created xsi:type="dcterms:W3CDTF">2024-05-29T12:01:55Z</dcterms:created>
  <dcterms:modified xsi:type="dcterms:W3CDTF">2024-05-31T13:37:49Z</dcterms:modified>
</cp:coreProperties>
</file>