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66" r:id="rId3"/>
    <p:sldId id="277" r:id="rId4"/>
    <p:sldId id="278" r:id="rId5"/>
    <p:sldId id="279" r:id="rId6"/>
    <p:sldId id="276" r:id="rId7"/>
    <p:sldId id="270" r:id="rId8"/>
    <p:sldId id="280" r:id="rId9"/>
    <p:sldId id="269" r:id="rId10"/>
    <p:sldId id="267" r:id="rId11"/>
    <p:sldId id="268" r:id="rId12"/>
    <p:sldId id="271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89F"/>
    <a:srgbClr val="E4C9AE"/>
    <a:srgbClr val="FAD9C2"/>
    <a:srgbClr val="FDCBA1"/>
    <a:srgbClr val="F57205"/>
    <a:srgbClr val="F4B4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9" autoAdjust="0"/>
    <p:restoredTop sz="94660"/>
  </p:normalViewPr>
  <p:slideViewPr>
    <p:cSldViewPr snapToGrid="0">
      <p:cViewPr varScale="1">
        <p:scale>
          <a:sx n="83" d="100"/>
          <a:sy n="83" d="100"/>
        </p:scale>
        <p:origin x="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8A59-D323-4698-A654-69BEF0B2CBBE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8584-3AFE-42F7-85F5-4D0E31FC0D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4890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8A59-D323-4698-A654-69BEF0B2CBBE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8584-3AFE-42F7-85F5-4D0E31FC0D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3651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8A59-D323-4698-A654-69BEF0B2CBBE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8584-3AFE-42F7-85F5-4D0E31FC0D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64265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8A59-D323-4698-A654-69BEF0B2CBBE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8584-3AFE-42F7-85F5-4D0E31FC0D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98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8A59-D323-4698-A654-69BEF0B2CBBE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8584-3AFE-42F7-85F5-4D0E31FC0D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4289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8A59-D323-4698-A654-69BEF0B2CBBE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8584-3AFE-42F7-85F5-4D0E31FC0D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0527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8A59-D323-4698-A654-69BEF0B2CBBE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8584-3AFE-42F7-85F5-4D0E31FC0D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9768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8A59-D323-4698-A654-69BEF0B2CBBE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8584-3AFE-42F7-85F5-4D0E31FC0D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872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8A59-D323-4698-A654-69BEF0B2CBBE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8584-3AFE-42F7-85F5-4D0E31FC0D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5180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8A59-D323-4698-A654-69BEF0B2CBBE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8584-3AFE-42F7-85F5-4D0E31FC0D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6692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FE8A59-D323-4698-A654-69BEF0B2CBBE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FE8584-3AFE-42F7-85F5-4D0E31FC0D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3401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FE8A59-D323-4698-A654-69BEF0B2CBBE}" type="datetimeFigureOut">
              <a:rPr lang="pt-BR" smtClean="0"/>
              <a:t>12/08/2024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E8584-3AFE-42F7-85F5-4D0E31FC0DF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994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6543929" y="3958543"/>
            <a:ext cx="1142190" cy="954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 smtClean="0">
                <a:solidFill>
                  <a:schemeClr val="bg1"/>
                </a:solidFill>
                <a:latin typeface="Rockwell Extra Bold" panose="02060903040505020403" pitchFamily="18" charset="0"/>
              </a:rPr>
              <a:t>22</a:t>
            </a:r>
            <a:endParaRPr lang="pt-BR" sz="4400" dirty="0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7100711" y="468488"/>
            <a:ext cx="4972755" cy="6942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VENCENDO A</a:t>
            </a:r>
            <a:endParaRPr lang="pt-BR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6" name="Título 1"/>
          <p:cNvSpPr txBox="1">
            <a:spLocks/>
          </p:cNvSpPr>
          <p:nvPr/>
        </p:nvSpPr>
        <p:spPr>
          <a:xfrm>
            <a:off x="6604000" y="361243"/>
            <a:ext cx="5350933" cy="26754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7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BATALHA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ESPIRITUAL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750199"/>
            <a:ext cx="11954932" cy="2824222"/>
          </a:xfrm>
          <a:prstGeom prst="rect">
            <a:avLst/>
          </a:prstGeom>
        </p:spPr>
      </p:pic>
      <p:pic>
        <p:nvPicPr>
          <p:cNvPr id="18" name="Picture 8" descr="MMarcia gif cadre frame circulo circle - Бесплатни анимирани ГИФ - PicMix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584" y="4056653"/>
            <a:ext cx="1014880" cy="1014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ítulo 1"/>
          <p:cNvSpPr txBox="1">
            <a:spLocks/>
          </p:cNvSpPr>
          <p:nvPr/>
        </p:nvSpPr>
        <p:spPr>
          <a:xfrm>
            <a:off x="6543928" y="3939537"/>
            <a:ext cx="1142190" cy="954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 smtClean="0">
                <a:solidFill>
                  <a:schemeClr val="bg1"/>
                </a:solidFill>
                <a:latin typeface="Rockwell Extra Bold" panose="02060903040505020403" pitchFamily="18" charset="0"/>
              </a:rPr>
              <a:t>22</a:t>
            </a:r>
            <a:endParaRPr lang="pt-BR" sz="4400" dirty="0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  <p:sp>
        <p:nvSpPr>
          <p:cNvPr id="20" name="Título 1"/>
          <p:cNvSpPr txBox="1">
            <a:spLocks/>
          </p:cNvSpPr>
          <p:nvPr/>
        </p:nvSpPr>
        <p:spPr>
          <a:xfrm>
            <a:off x="7686119" y="3669175"/>
            <a:ext cx="4043113" cy="28862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PAPEL DO LOUVOR NA BATALHA ESPIRITUAL</a:t>
            </a:r>
            <a:endParaRPr lang="pt-BR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3" name="Imagem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738764" cy="7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80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68" y="185196"/>
            <a:ext cx="11717865" cy="1203337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31495" y="327379"/>
            <a:ext cx="11717868" cy="9621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1573080"/>
            <a:ext cx="3634452" cy="5284920"/>
          </a:xfrm>
          <a:prstGeom prst="rect">
            <a:avLst/>
          </a:prstGeom>
        </p:spPr>
      </p:pic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428978" y="1715911"/>
            <a:ext cx="7563555" cy="4858511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“Ora, quando começaram a cantar e a dar louvores, o Senhor pôs emboscadas contra os homens de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Amom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de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Moabe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 do monte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Seir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que tinham vindo contra Judá; e foram desbaratados. Pois os homens de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Amom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 de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Moabe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se levantaram contra os moradores do monte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Seir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para os destruir e exterminar; e, acabando eles com os moradores do monte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Seir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ajudaram a destruir-se uns aos outros (2 Cr 20.20-23)”.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708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68" y="185196"/>
            <a:ext cx="11717865" cy="1203337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31495" y="327379"/>
            <a:ext cx="11717868" cy="9621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1573080"/>
            <a:ext cx="3634452" cy="5284920"/>
          </a:xfrm>
          <a:prstGeom prst="rect">
            <a:avLst/>
          </a:prstGeom>
        </p:spPr>
      </p:pic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428978" y="2415822"/>
            <a:ext cx="7563555" cy="4158600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“Pela meia-noite, Paulo e Silas oravam e cantavam hinos a Deus, enquanto os presos os escutavam. De repente houve um tão grande terremoto que foram abalados os alicerces do cárcere, e logo se abriram todas as portas e foram soltos os grilhões de todos (At 16.25,26)”.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8270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ítulo 1"/>
          <p:cNvSpPr txBox="1">
            <a:spLocks/>
          </p:cNvSpPr>
          <p:nvPr/>
        </p:nvSpPr>
        <p:spPr>
          <a:xfrm>
            <a:off x="6543929" y="3958543"/>
            <a:ext cx="1142190" cy="9544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dirty="0" smtClean="0">
                <a:solidFill>
                  <a:schemeClr val="bg1"/>
                </a:solidFill>
                <a:latin typeface="Rockwell Extra Bold" panose="02060903040505020403" pitchFamily="18" charset="0"/>
              </a:rPr>
              <a:t>22</a:t>
            </a:r>
            <a:endParaRPr lang="pt-BR" sz="4400" dirty="0">
              <a:solidFill>
                <a:schemeClr val="bg1"/>
              </a:solidFill>
              <a:latin typeface="Rockwell Extra Bold" panose="02060903040505020403" pitchFamily="18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15" name="Título 1"/>
          <p:cNvSpPr txBox="1">
            <a:spLocks/>
          </p:cNvSpPr>
          <p:nvPr/>
        </p:nvSpPr>
        <p:spPr>
          <a:xfrm>
            <a:off x="5748128" y="526504"/>
            <a:ext cx="6054630" cy="332786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“Quando bendizemos a Deus por suas misericórdias, nós as prolongamos, e quando o bendizemos pelas misérias, geralmente lhes pomos fim” (Charles </a:t>
            </a:r>
            <a:r>
              <a:rPr lang="pt-B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Spurgeon</a:t>
            </a:r>
            <a:r>
              <a:rPr lang="pt-B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7" name="Imagem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958543"/>
            <a:ext cx="11954932" cy="2615878"/>
          </a:xfrm>
          <a:prstGeom prst="rect">
            <a:avLst/>
          </a:prstGeom>
        </p:spPr>
      </p:pic>
      <p:sp>
        <p:nvSpPr>
          <p:cNvPr id="20" name="Título 1"/>
          <p:cNvSpPr txBox="1">
            <a:spLocks/>
          </p:cNvSpPr>
          <p:nvPr/>
        </p:nvSpPr>
        <p:spPr>
          <a:xfrm>
            <a:off x="6130305" y="3674964"/>
            <a:ext cx="5409456" cy="288623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PRÓXIMO ESTUDO:</a:t>
            </a:r>
          </a:p>
          <a:p>
            <a:r>
              <a:rPr lang="pt-BR" sz="4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23) O PAPEL DA IGREJA NA BATALHA ESPIRITUAL</a:t>
            </a:r>
            <a:endParaRPr lang="pt-BR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1" name="Retângulo 20"/>
          <p:cNvSpPr/>
          <p:nvPr/>
        </p:nvSpPr>
        <p:spPr>
          <a:xfrm>
            <a:off x="173620" y="231494"/>
            <a:ext cx="11781313" cy="6342926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4" name="Imagem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36006" y="0"/>
            <a:ext cx="12738764" cy="7089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081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68" y="185196"/>
            <a:ext cx="11717865" cy="1203337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31495" y="327379"/>
            <a:ext cx="11717868" cy="9621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1) O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LOUVOR É UM IDIOMA!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499282" y="1828801"/>
            <a:ext cx="6079945" cy="4795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Adoramos a Deus pelo que ele é, e louvamos a Deus pelo que ele faz.</a:t>
            </a:r>
          </a:p>
          <a:p>
            <a:pPr marL="0" indent="0">
              <a:buNone/>
            </a:pP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louvor é o idioma do Reino de Deus, e a murmuração é o idioma do reino de Satanás.</a:t>
            </a:r>
          </a:p>
          <a:p>
            <a:pPr marL="0" indent="0">
              <a:buNone/>
            </a:pP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Estamos atraindo os anjos ou os demônios?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2" descr="Imagem relacionad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9227" y="1286968"/>
            <a:ext cx="5150774" cy="55710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558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Resultado de imagem para curved vector png ye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367725">
            <a:off x="-62588" y="-2385236"/>
            <a:ext cx="8385784" cy="10981685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986" y="2080730"/>
            <a:ext cx="7643632" cy="4777270"/>
          </a:xfrm>
          <a:prstGeom prst="rect">
            <a:avLst/>
          </a:prstGeom>
        </p:spPr>
      </p:pic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5960961" y="462987"/>
            <a:ext cx="5521125" cy="62966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“Reclamar, lamentar, murmurar, ficar magoado – tudo isso abre portas para Satanás. O louvor, porém, amarra-o. O louvor mostra ao inimigo que não caímos em seus truques, e que, pelo contrário, confiamos no Deus onipotente. O Todo-poderoso habita no meio dos louvores, e onde Deus está, o diabo tem que fugir”                    (Hernandes Dias Lopes).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257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68" y="185196"/>
            <a:ext cx="11717865" cy="1203337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31495" y="327379"/>
            <a:ext cx="11717868" cy="9621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2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 O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LOUVOR É UM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REMÉDIO!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921" y="671332"/>
            <a:ext cx="10521388" cy="7773889"/>
          </a:xfrm>
          <a:prstGeom prst="rect">
            <a:avLst/>
          </a:prstGeom>
        </p:spPr>
      </p:pic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499282" y="1828801"/>
            <a:ext cx="6329781" cy="4795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Há um ditado que diz: “Quem canta, seus males espanta”.</a:t>
            </a:r>
          </a:p>
          <a:p>
            <a:pPr marL="0" indent="0">
              <a:buNone/>
            </a:pP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Quando louvamos a Deus, somos tratados das feridas causadas pelos embates da vida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pt-BR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Quando louvamos a Deus, abrimos um rasgo nas nuvens que pairam sobre nós.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6210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Resultado de imagem para curved vector png ye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367725">
            <a:off x="-62588" y="-2385236"/>
            <a:ext cx="8385784" cy="10981685"/>
          </a:xfrm>
          <a:prstGeom prst="rect">
            <a:avLst/>
          </a:prstGeom>
          <a:noFill/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5590571" y="462987"/>
            <a:ext cx="6079945" cy="62966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“Satanás nos quer desolados e melancólicos quando passamos por tempos difíceis. Como nos libertar dessas nuvens escuras? Louvando a Deus continuamente! Quando louvamos, sacudimos o jugo da angústia. Trocamos o espírito angustiado por vestes de louvor. O louvor nos põe fora do problema, dentro da solução e debaixo das bênçãos de Deus”                    (Hernandes Dias Lopes).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7986" y="2080730"/>
            <a:ext cx="7643632" cy="4777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893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>
          <a:xfrm>
            <a:off x="3736622" y="722489"/>
            <a:ext cx="8003823" cy="621774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Cambria" panose="02040503050406030204" pitchFamily="18" charset="0"/>
              </a:rPr>
              <a:t>Vindo sombras escuras nos caminhos teus,</a:t>
            </a:r>
          </a:p>
          <a:p>
            <a:pPr marL="0" indent="0">
              <a:buNone/>
            </a:pPr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Cambria" panose="02040503050406030204" pitchFamily="18" charset="0"/>
              </a:rPr>
              <a:t>Oh! Não te desanimes! Canta um hino a Deus!</a:t>
            </a:r>
          </a:p>
          <a:p>
            <a:pPr marL="0" indent="0">
              <a:buNone/>
            </a:pPr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Cambria" panose="02040503050406030204" pitchFamily="18" charset="0"/>
              </a:rPr>
              <a:t>Cada nuvem escura um arco-íris traz,</a:t>
            </a:r>
          </a:p>
          <a:p>
            <a:pPr marL="0" indent="0">
              <a:buNone/>
            </a:pPr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Cambria" panose="02040503050406030204" pitchFamily="18" charset="0"/>
              </a:rPr>
              <a:t>Quando em teu coração reinar perfeita paz.</a:t>
            </a:r>
          </a:p>
          <a:p>
            <a:pPr marL="0" indent="0">
              <a:buNone/>
            </a:pPr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Cambria" panose="02040503050406030204" pitchFamily="18" charset="0"/>
              </a:rPr>
              <a:t>Se teu coração estiver em paz,</a:t>
            </a:r>
          </a:p>
          <a:p>
            <a:pPr marL="0" indent="0">
              <a:buNone/>
            </a:pPr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Cambria" panose="02040503050406030204" pitchFamily="18" charset="0"/>
              </a:rPr>
              <a:t>Bem contente e alegre sempre te acharás.</a:t>
            </a:r>
          </a:p>
          <a:p>
            <a:pPr marL="0" indent="0">
              <a:buNone/>
            </a:pPr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Cambria" panose="02040503050406030204" pitchFamily="18" charset="0"/>
              </a:rPr>
              <a:t>Se teu coração estiver em paz,</a:t>
            </a:r>
          </a:p>
          <a:p>
            <a:pPr marL="0" indent="0">
              <a:buNone/>
            </a:pPr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Cambria" panose="02040503050406030204" pitchFamily="18" charset="0"/>
              </a:rPr>
              <a:t>Verás que um arco-íris cada nuvem traz.</a:t>
            </a:r>
          </a:p>
          <a:p>
            <a:pPr marL="0" indent="0">
              <a:buNone/>
            </a:pPr>
            <a:endParaRPr lang="pt-BR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  <a:ea typeface="Cambria" panose="02040503050406030204" pitchFamily="18" charset="0"/>
              </a:rPr>
              <a:t>(Hino 347 CC, “O Coração Em Paz”)</a:t>
            </a:r>
          </a:p>
          <a:p>
            <a:pPr marL="0" indent="0">
              <a:buNone/>
            </a:pP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921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68" y="185196"/>
            <a:ext cx="11717865" cy="1203337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31495" y="327379"/>
            <a:ext cx="11717868" cy="9621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3) O </a:t>
            </a:r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LOUVOR É UMA ARMA!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>
          <a:xfrm>
            <a:off x="499282" y="1828801"/>
            <a:ext cx="6353074" cy="479513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Uma maneira eficaz de combatermos o mundo, a carne e o diabo é louvarmos ao Senhor.</a:t>
            </a:r>
          </a:p>
          <a:p>
            <a:pPr marL="0" indent="0">
              <a:buNone/>
            </a:pP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louvor é a “bomba atômica”   da batalha espiritual!</a:t>
            </a:r>
          </a:p>
          <a:p>
            <a:pPr marL="0" indent="0">
              <a:buNone/>
            </a:pPr>
            <a:endParaRPr lang="pt-BR" sz="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Quando louvamos a Deus, preparamos o caminho                         para a vitória.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2" name="Picture 18" descr="Resultado de imagem para happy woman 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5322638" y="1128923"/>
            <a:ext cx="6987896" cy="75537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8900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2" descr="Resultado de imagem para curved vector png ye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367725">
            <a:off x="-62588" y="-2385236"/>
            <a:ext cx="8385784" cy="10981685"/>
          </a:xfrm>
          <a:prstGeom prst="rect">
            <a:avLst/>
          </a:prstGeom>
          <a:noFill/>
        </p:spPr>
      </p:pic>
      <p:sp>
        <p:nvSpPr>
          <p:cNvPr id="8" name="Retângulo 7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6377651" y="1041722"/>
            <a:ext cx="4525701" cy="571789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“O louvor exercitado de uma forma bíblica faz recuar as forças das trevas, traz até nós os anjos de Deus para que lutem por nós, e coloca a poderosa presença de Deus em todas as situações”                    (Dean </a:t>
            </a:r>
            <a:r>
              <a:rPr lang="pt-BR" sz="32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Sherman</a:t>
            </a:r>
            <a:r>
              <a:rPr lang="pt-BR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).</a:t>
            </a:r>
            <a:endParaRPr lang="pt-BR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975" y="1398634"/>
            <a:ext cx="9643823" cy="5601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474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068" y="185196"/>
            <a:ext cx="11717865" cy="1203337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231494" y="185196"/>
            <a:ext cx="11723439" cy="6389224"/>
          </a:xfrm>
          <a:prstGeom prst="rect">
            <a:avLst/>
          </a:prstGeom>
          <a:noFill/>
          <a:ln w="635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231495" y="327379"/>
            <a:ext cx="11717868" cy="96212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O QUE A BÍBLIA DIZ?</a:t>
            </a:r>
            <a:endParaRPr lang="pt-BR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29600" y="1573080"/>
            <a:ext cx="3634452" cy="5284920"/>
          </a:xfrm>
          <a:prstGeom prst="rect">
            <a:avLst/>
          </a:prstGeom>
        </p:spPr>
      </p:pic>
      <p:sp>
        <p:nvSpPr>
          <p:cNvPr id="10" name="Espaço Reservado para Conteúdo 2"/>
          <p:cNvSpPr>
            <a:spLocks noGrp="1"/>
          </p:cNvSpPr>
          <p:nvPr>
            <p:ph idx="1"/>
          </p:nvPr>
        </p:nvSpPr>
        <p:spPr>
          <a:xfrm>
            <a:off x="428978" y="1446835"/>
            <a:ext cx="7709741" cy="5127587"/>
          </a:xfrm>
        </p:spPr>
        <p:txBody>
          <a:bodyPr>
            <a:noAutofit/>
          </a:bodyPr>
          <a:lstStyle/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“Pela manhã cedo se levantaram e saíram ao deserto de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Tecoa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; ao saírem, </a:t>
            </a:r>
            <a:r>
              <a:rPr lang="pt-B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Jeosafá</a:t>
            </a:r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pôs-se em pé e disse: Ouvi-me, ó Judá, e vós, moradores de Jerusalém. Crede no Senhor, vosso Deus, e estareis seguros; crede nos seus profetas, e sereis bem-sucedidos. Tendo ele tomado conselho com o povo, designou os que haviam de cantar ao Senhor e louvá-lo vestidos de trajes santos, ao saírem diante do exército, e dizer: Dai graças ao Senhor, porque a sua benignidade dura para sempre”.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956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722</Words>
  <Application>Microsoft Office PowerPoint</Application>
  <PresentationFormat>Widescreen</PresentationFormat>
  <Paragraphs>46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12</vt:i4>
      </vt:variant>
    </vt:vector>
  </HeadingPairs>
  <TitlesOfParts>
    <vt:vector size="20" baseType="lpstr">
      <vt:lpstr>Arial</vt:lpstr>
      <vt:lpstr>Calibri</vt:lpstr>
      <vt:lpstr>Calibri Light</vt:lpstr>
      <vt:lpstr>Cambria</vt:lpstr>
      <vt:lpstr>Corbel</vt:lpstr>
      <vt:lpstr>Rockwell Extra Bold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Marcelo</dc:creator>
  <cp:lastModifiedBy>Marcelo</cp:lastModifiedBy>
  <cp:revision>16</cp:revision>
  <dcterms:created xsi:type="dcterms:W3CDTF">2024-08-10T18:30:30Z</dcterms:created>
  <dcterms:modified xsi:type="dcterms:W3CDTF">2024-08-12T20:59:59Z</dcterms:modified>
</cp:coreProperties>
</file>