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4" r:id="rId4"/>
    <p:sldId id="269" r:id="rId5"/>
    <p:sldId id="266" r:id="rId6"/>
    <p:sldId id="270" r:id="rId7"/>
    <p:sldId id="265" r:id="rId8"/>
    <p:sldId id="271" r:id="rId9"/>
    <p:sldId id="267" r:id="rId10"/>
    <p:sldId id="268" r:id="rId11"/>
    <p:sldId id="263" r:id="rId1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3E"/>
    <a:srgbClr val="C1C1FF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83" d="100"/>
          <a:sy n="83" d="100"/>
        </p:scale>
        <p:origin x="8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BE38D-4D96-4DEE-8C1D-17F33F3DC051}" type="datetimeFigureOut">
              <a:rPr lang="pt-BR" smtClean="0"/>
              <a:t>26/09/2024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EA0FE-62A3-4603-8328-BD6AB85369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4606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BE38D-4D96-4DEE-8C1D-17F33F3DC051}" type="datetimeFigureOut">
              <a:rPr lang="pt-BR" smtClean="0"/>
              <a:t>26/09/2024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EA0FE-62A3-4603-8328-BD6AB85369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0841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BE38D-4D96-4DEE-8C1D-17F33F3DC051}" type="datetimeFigureOut">
              <a:rPr lang="pt-BR" smtClean="0"/>
              <a:t>26/09/2024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EA0FE-62A3-4603-8328-BD6AB85369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6748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BE38D-4D96-4DEE-8C1D-17F33F3DC051}" type="datetimeFigureOut">
              <a:rPr lang="pt-BR" smtClean="0"/>
              <a:t>26/09/2024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EA0FE-62A3-4603-8328-BD6AB85369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64452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BE38D-4D96-4DEE-8C1D-17F33F3DC051}" type="datetimeFigureOut">
              <a:rPr lang="pt-BR" smtClean="0"/>
              <a:t>26/09/2024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EA0FE-62A3-4603-8328-BD6AB85369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2830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BE38D-4D96-4DEE-8C1D-17F33F3DC051}" type="datetimeFigureOut">
              <a:rPr lang="pt-BR" smtClean="0"/>
              <a:t>26/09/2024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EA0FE-62A3-4603-8328-BD6AB85369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7572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BE38D-4D96-4DEE-8C1D-17F33F3DC051}" type="datetimeFigureOut">
              <a:rPr lang="pt-BR" smtClean="0"/>
              <a:t>26/09/2024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EA0FE-62A3-4603-8328-BD6AB85369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5913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BE38D-4D96-4DEE-8C1D-17F33F3DC051}" type="datetimeFigureOut">
              <a:rPr lang="pt-BR" smtClean="0"/>
              <a:t>26/09/2024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EA0FE-62A3-4603-8328-BD6AB85369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4823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BE38D-4D96-4DEE-8C1D-17F33F3DC051}" type="datetimeFigureOut">
              <a:rPr lang="pt-BR" smtClean="0"/>
              <a:t>26/09/2024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EA0FE-62A3-4603-8328-BD6AB85369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7384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BE38D-4D96-4DEE-8C1D-17F33F3DC051}" type="datetimeFigureOut">
              <a:rPr lang="pt-BR" smtClean="0"/>
              <a:t>26/09/2024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EA0FE-62A3-4603-8328-BD6AB85369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6193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BE38D-4D96-4DEE-8C1D-17F33F3DC051}" type="datetimeFigureOut">
              <a:rPr lang="pt-BR" smtClean="0"/>
              <a:t>26/09/2024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EA0FE-62A3-4603-8328-BD6AB85369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40739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1BE38D-4D96-4DEE-8C1D-17F33F3DC051}" type="datetimeFigureOut">
              <a:rPr lang="pt-BR" smtClean="0"/>
              <a:t>26/09/2024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AEA0FE-62A3-4603-8328-BD6AB85369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3918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1C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Título 1"/>
          <p:cNvSpPr txBox="1">
            <a:spLocks/>
          </p:cNvSpPr>
          <p:nvPr/>
        </p:nvSpPr>
        <p:spPr>
          <a:xfrm>
            <a:off x="7100711" y="468488"/>
            <a:ext cx="4972755" cy="6942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VENCENDO A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Título 1"/>
          <p:cNvSpPr txBox="1">
            <a:spLocks/>
          </p:cNvSpPr>
          <p:nvPr/>
        </p:nvSpPr>
        <p:spPr>
          <a:xfrm>
            <a:off x="6604000" y="361243"/>
            <a:ext cx="5350933" cy="26754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7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BATALHA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ESPIRITUAL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0" y="3750198"/>
            <a:ext cx="11954933" cy="2824222"/>
          </a:xfrm>
          <a:prstGeom prst="rect">
            <a:avLst/>
          </a:prstGeom>
          <a:solidFill>
            <a:srgbClr val="0000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3" name="Picture 8" descr="MMarcia gif cadre frame circulo circle - Бесплатни анимирани ГИФ - PicMix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584" y="4056653"/>
            <a:ext cx="1014880" cy="101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ítulo 1"/>
          <p:cNvSpPr txBox="1">
            <a:spLocks/>
          </p:cNvSpPr>
          <p:nvPr/>
        </p:nvSpPr>
        <p:spPr>
          <a:xfrm>
            <a:off x="7686119" y="3505199"/>
            <a:ext cx="4043113" cy="30502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A NOSSA LUTA CONTRA A CARNE</a:t>
            </a:r>
            <a:endParaRPr lang="pt-BR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" name="Retângulo 24"/>
          <p:cNvSpPr/>
          <p:nvPr/>
        </p:nvSpPr>
        <p:spPr>
          <a:xfrm>
            <a:off x="173620" y="231494"/>
            <a:ext cx="11781313" cy="6342926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Título 1"/>
          <p:cNvSpPr txBox="1">
            <a:spLocks/>
          </p:cNvSpPr>
          <p:nvPr/>
        </p:nvSpPr>
        <p:spPr>
          <a:xfrm>
            <a:off x="6543929" y="3958543"/>
            <a:ext cx="1142190" cy="9544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400" dirty="0" smtClean="0">
                <a:solidFill>
                  <a:schemeClr val="bg1"/>
                </a:solidFill>
                <a:latin typeface="Rockwell Extra Bold" panose="02060903040505020403" pitchFamily="18" charset="0"/>
              </a:rPr>
              <a:t>28</a:t>
            </a:r>
            <a:endParaRPr lang="pt-BR" sz="4400" dirty="0">
              <a:solidFill>
                <a:schemeClr val="bg1"/>
              </a:solidFill>
              <a:latin typeface="Rockwell Extra Bold" panose="02060903040505020403" pitchFamily="18" charset="0"/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738764" cy="7089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7325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1C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231493" y="185195"/>
            <a:ext cx="11717869" cy="1666754"/>
          </a:xfrm>
          <a:prstGeom prst="rect">
            <a:avLst/>
          </a:prstGeom>
          <a:solidFill>
            <a:srgbClr val="0000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231494" y="185196"/>
            <a:ext cx="11723439" cy="638922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231495" y="185196"/>
            <a:ext cx="11717867" cy="121534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VIVA COMO UM NOVO HOMEM!</a:t>
            </a:r>
            <a:endParaRPr lang="pt-BR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445839" y="2822222"/>
            <a:ext cx="10854340" cy="32255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“Mas agora despojai-vos também de tudo isto: da ira, da cólera, da malícia, da maledicência, das palavras torpes da vossa boca; não mintais uns aos outros, pois que já vos despistes do homem velho com os seus feitos e vos vestistes do novo, que se renova para o pleno conhecimento, segundo a imagem daquele que o criou” (Cl 3.8-10).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32281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1C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Título 1"/>
          <p:cNvSpPr txBox="1">
            <a:spLocks/>
          </p:cNvSpPr>
          <p:nvPr/>
        </p:nvSpPr>
        <p:spPr>
          <a:xfrm>
            <a:off x="4904880" y="468487"/>
            <a:ext cx="7050053" cy="312313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“Pensei que o velho homem tinha morrido nas águas do batismo, mas descobri que o infeliz sabia nadar. Agora tenho que matá-lo todos os dias” (Martinho Lutero).</a:t>
            </a:r>
            <a:endParaRPr lang="pt-B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0" y="3750198"/>
            <a:ext cx="11954933" cy="2824222"/>
          </a:xfrm>
          <a:prstGeom prst="rect">
            <a:avLst/>
          </a:prstGeom>
          <a:solidFill>
            <a:srgbClr val="0000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Título 1"/>
          <p:cNvSpPr txBox="1">
            <a:spLocks/>
          </p:cNvSpPr>
          <p:nvPr/>
        </p:nvSpPr>
        <p:spPr>
          <a:xfrm>
            <a:off x="5430024" y="3181108"/>
            <a:ext cx="5999764" cy="30502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PRÓXIMO ESTUDO: 29) A NOSSA LUTA CONTRA O MUNDO</a:t>
            </a:r>
            <a:endParaRPr lang="pt-BR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" name="Retângulo 24"/>
          <p:cNvSpPr/>
          <p:nvPr/>
        </p:nvSpPr>
        <p:spPr>
          <a:xfrm>
            <a:off x="173620" y="231494"/>
            <a:ext cx="11781313" cy="6342926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8922" y="0"/>
            <a:ext cx="10613985" cy="7089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753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1C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231493" y="185195"/>
            <a:ext cx="11717869" cy="1666754"/>
          </a:xfrm>
          <a:prstGeom prst="rect">
            <a:avLst/>
          </a:prstGeom>
          <a:solidFill>
            <a:srgbClr val="0000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231494" y="185196"/>
            <a:ext cx="11723439" cy="638922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231495" y="185196"/>
            <a:ext cx="11717867" cy="166675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A NOSSA LUTA É CONTRA O MUNDO, A CARNE E O DIABO!</a:t>
            </a:r>
            <a:endParaRPr lang="pt-BR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Espaço Reservado para Conteúdo 2"/>
          <p:cNvSpPr txBox="1">
            <a:spLocks/>
          </p:cNvSpPr>
          <p:nvPr/>
        </p:nvSpPr>
        <p:spPr>
          <a:xfrm>
            <a:off x="428978" y="2037144"/>
            <a:ext cx="11377054" cy="2176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“O cristão tem que lutar em três zonas de ataque: a batalha interior (contra a carne), a batalha exterior (contra o mundo) e a batalha nas regiões celestes" (contra o diabo) (Sammy </a:t>
            </a:r>
            <a:r>
              <a:rPr lang="pt-B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Tippit</a:t>
            </a: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Espaço Reservado para Conteúdo 2"/>
          <p:cNvSpPr txBox="1">
            <a:spLocks/>
          </p:cNvSpPr>
          <p:nvPr/>
        </p:nvSpPr>
        <p:spPr>
          <a:xfrm>
            <a:off x="428977" y="3905956"/>
            <a:ext cx="11300177" cy="15917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“Carne” é uma palavra que a Bíblia usa para descrever a natureza pecaminosa presente nos indivíduos e passada de uma geração para a outra.</a:t>
            </a:r>
          </a:p>
          <a:p>
            <a:pPr algn="l"/>
            <a:endParaRPr lang="pt-BR" sz="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Espaço Reservado para Conteúdo 2"/>
          <p:cNvSpPr txBox="1">
            <a:spLocks/>
          </p:cNvSpPr>
          <p:nvPr/>
        </p:nvSpPr>
        <p:spPr>
          <a:xfrm>
            <a:off x="428976" y="5396090"/>
            <a:ext cx="11300177" cy="15126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“</a:t>
            </a: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Velho homem</a:t>
            </a: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” </a:t>
            </a: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é uma </a:t>
            </a: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expressão</a:t>
            </a: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que a Bíblia usa para descrever </a:t>
            </a: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o indivíduo</a:t>
            </a: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que vive sob o domínio da carne.</a:t>
            </a:r>
            <a:endParaRPr lang="pt-BR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659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1C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231493" y="185195"/>
            <a:ext cx="11717869" cy="1666754"/>
          </a:xfrm>
          <a:prstGeom prst="rect">
            <a:avLst/>
          </a:prstGeom>
          <a:solidFill>
            <a:srgbClr val="0000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231494" y="185196"/>
            <a:ext cx="11723439" cy="638922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231495" y="185196"/>
            <a:ext cx="11717867" cy="121534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A CARNE ESTÁ EM VOCÊ!</a:t>
            </a:r>
            <a:endParaRPr lang="pt-BR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532435" y="2118167"/>
            <a:ext cx="11053823" cy="42710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“Acho então esta lei em mim, que, mesmo querendo eu fazer o bem, o mal está comigo. Porque, segundo o homem interior, tenho prazer na lei de Deus; mas vejo nos meus membros outra lei guerreando contra a lei do meu entendimento, e me levando cativo à lei do pecado, que está nos meus membros. Miserável homem que sou! Quem me livrará do corpo desta morte? Graças a Deus, por Jesus Cristo, nosso Senhor! De modo que eu mesmo com o entendimento sirvo à lei de Deus, mas com a carne à lei do pecado” (</a:t>
            </a:r>
            <a:r>
              <a:rPr lang="pt-B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Rm</a:t>
            </a: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7.21-25).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4236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solidFill>
            <a:srgbClr val="00003E"/>
          </a:solidFill>
        </p:spPr>
        <p:txBody>
          <a:bodyPr/>
          <a:lstStyle/>
          <a:p>
            <a:pPr marL="0" indent="0">
              <a:buNone/>
            </a:pPr>
            <a:r>
              <a:rPr lang="pt-BR" dirty="0">
                <a:solidFill>
                  <a:srgbClr val="00003E"/>
                </a:solidFill>
              </a:rPr>
              <a:t>.</a:t>
            </a:r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363638" y="92597"/>
            <a:ext cx="6869464" cy="67654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“Eu sei como a batalha entre a carne e o espírito é difícil sob a pesada cruz da aflição, quando não há nenhuma defesa temporal, e só a morte parece estar à vista. Eu conheço os queixumes rancorosos e os resmungos da carne. Eu conheço a cólera, a ira e a indignação que ela concebe contra Deus, pondo em dúvida todas as suas promessas, ficando a cada momento pronta a afastar-nos de Deus. Contra isso só resta a fé, que nos leva a clamar ardentemente e a orar pela assistência do Espírito de Deus. Se assim persistirmos, ele transformará as nossas mais desesperadas calamidades em alegria e prosperidade” (John </a:t>
            </a:r>
            <a:r>
              <a:rPr lang="pt-BR" sz="3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Knox</a:t>
            </a:r>
            <a:r>
              <a:rPr lang="pt-BR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  <a:endParaRPr lang="pt-BR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102" y="-393539"/>
            <a:ext cx="9917796" cy="7251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572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1C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231493" y="185195"/>
            <a:ext cx="11717869" cy="1666754"/>
          </a:xfrm>
          <a:prstGeom prst="rect">
            <a:avLst/>
          </a:prstGeom>
          <a:solidFill>
            <a:srgbClr val="0000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231494" y="185196"/>
            <a:ext cx="11723439" cy="638922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231495" y="185196"/>
            <a:ext cx="11717867" cy="121534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VOCÊ NÃO PODE ESTAR NA CARNE!</a:t>
            </a:r>
            <a:endParaRPr lang="pt-BR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532435" y="2118167"/>
            <a:ext cx="11053823" cy="42710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“Pois os que </a:t>
            </a: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sã</a:t>
            </a: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o segundo a carne inclinam-se para as coisas da carne, mas os que são segundo o Espírito para as coisas do Espírito. </a:t>
            </a: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Porque a inclinação da carne é morte, mas a inclinação do Espírito é vida e paz. Porquanto a inclinação da carne é inimizade contra Deus, pois não é sujeita à lei de Deus, nem em verdade o pode ser; e os que estão na carne não podem agradar a Deus. Vós, porém, não estais na carne, mas no Espírito, se é que o Espírito de Deus habita em vós. Mas, se alguém não tem o Espírito de Cristo, esse tal não é dele” (</a:t>
            </a:r>
            <a:r>
              <a:rPr lang="pt-B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Rm</a:t>
            </a: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8.5-9).</a:t>
            </a: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179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solidFill>
            <a:srgbClr val="00003E"/>
          </a:solidFill>
        </p:spPr>
        <p:txBody>
          <a:bodyPr/>
          <a:lstStyle/>
          <a:p>
            <a:pPr marL="0" indent="0">
              <a:buNone/>
            </a:pPr>
            <a:r>
              <a:rPr lang="pt-BR" dirty="0">
                <a:solidFill>
                  <a:srgbClr val="00003E"/>
                </a:solidFill>
              </a:rPr>
              <a:t>.</a:t>
            </a:r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363638" y="451413"/>
            <a:ext cx="6037162" cy="64065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“A vida carnal e despreocupada significa que estamos entrando no território de Satanás. Crentes que vivem segundo a carne podem, certamente, colocar-se em um estado de escravidão para com Satanás, quando vivem de acordo com a vontade dele e não a de Deus. O andar no Espírito é absolutamente essencial se quisermos alcançar a vitória contra a carne. A única vitória que temos sobre a carne é aquela que Deus providenciou e da qual nós nos apropriamos” (Mark I. </a:t>
            </a:r>
            <a:r>
              <a:rPr lang="pt-BR" sz="3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Bubeck</a:t>
            </a:r>
            <a:r>
              <a:rPr lang="pt-BR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  <a:endParaRPr lang="pt-BR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57732" y="-1639548"/>
            <a:ext cx="7511004" cy="8497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262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1C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231493" y="185195"/>
            <a:ext cx="11717869" cy="1666754"/>
          </a:xfrm>
          <a:prstGeom prst="rect">
            <a:avLst/>
          </a:prstGeom>
          <a:solidFill>
            <a:srgbClr val="0000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231494" y="185196"/>
            <a:ext cx="11723439" cy="638922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231495" y="185196"/>
            <a:ext cx="11493659" cy="121534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NÃO ALIMENTE A CARNE!</a:t>
            </a:r>
            <a:endParaRPr lang="pt-BR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532435" y="2257063"/>
            <a:ext cx="11053823" cy="41321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“Andemos honestamente, como de dia; não em glutonarias e bebedeiras, não em impudicícias e dissoluções, não em contendas e inveja. Mas revesti-vos do Senhor Jesus Cristo, e não tenhais cuidado da carne em suas concupiscências” (</a:t>
            </a:r>
            <a:r>
              <a:rPr lang="pt-B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Rm</a:t>
            </a: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13.13,14).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532436" y="4328932"/>
            <a:ext cx="10857054" cy="41958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“Porque a carne  luta contra o Espírito, e o Espírito contra a carne; e estes se opõem um ao outro, para que não façais o que quereis. Mas, se sois guiados pelo Espírito, não estais debaixo da lei” (</a:t>
            </a:r>
            <a:r>
              <a:rPr lang="pt-B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Gl</a:t>
            </a: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5.17,18).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405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solidFill>
            <a:srgbClr val="00003E"/>
          </a:solidFill>
        </p:spPr>
        <p:txBody>
          <a:bodyPr/>
          <a:lstStyle/>
          <a:p>
            <a:pPr marL="0" indent="0">
              <a:buNone/>
            </a:pPr>
            <a:r>
              <a:rPr lang="pt-BR" dirty="0">
                <a:solidFill>
                  <a:srgbClr val="00003E"/>
                </a:solidFill>
              </a:rPr>
              <a:t>.</a:t>
            </a:r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363638" y="959556"/>
            <a:ext cx="6037162" cy="58984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“O fato de você ser uma nova criatura não significa que você não peque mais. Todavia, desde que o ‘velho homem’ foi crucificado e sepultado com Cristo, você não precisa continuar pecando. Você peca quando decide agir independentemente de Deus. Sua salvação e seu destino eterno jamais entram em jogo quando você peca, mas fica em jogo a sua vitória diária” (Neil T. Anderson).</a:t>
            </a:r>
            <a:endParaRPr lang="pt-BR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1583" y="-370389"/>
            <a:ext cx="5869416" cy="7228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691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1C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231493" y="185195"/>
            <a:ext cx="11717869" cy="1666754"/>
          </a:xfrm>
          <a:prstGeom prst="rect">
            <a:avLst/>
          </a:prstGeom>
          <a:solidFill>
            <a:srgbClr val="0000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231494" y="185196"/>
            <a:ext cx="11723439" cy="638922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231495" y="185196"/>
            <a:ext cx="11717867" cy="121534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VIVA COMO UM NOVO HOMEM!</a:t>
            </a:r>
            <a:endParaRPr lang="pt-BR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451410" y="4456253"/>
            <a:ext cx="11372341" cy="26274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“A despojar-vos, quanto ao procedimento anterior, do velho homem, que se corrompe pelas concupiscências do engano, a vos renovar no espírito da vossa mente, e a vos revestir do novo homem que, por Deus, foi criado em verdadeira justiça e santidade” (</a:t>
            </a:r>
            <a:r>
              <a:rPr lang="pt-B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Ef</a:t>
            </a: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4.22-24).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445838" y="2037143"/>
            <a:ext cx="11163569" cy="40106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“Porque, se temos sido unidos a Cristo na semelhança da sua morte, certamente também o seremos na semelhança da sua ressurreição; sabendo isto, que o nosso homem velho foi crucificado com ele, para que o corpo do pecado fosse desfeito, a fim de não servirmos mais ao pecado” (</a:t>
            </a:r>
            <a:r>
              <a:rPr lang="pt-B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Rm</a:t>
            </a: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6.5,6).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79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1018</Words>
  <Application>Microsoft Office PowerPoint</Application>
  <PresentationFormat>Widescreen</PresentationFormat>
  <Paragraphs>28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Cambria</vt:lpstr>
      <vt:lpstr>Rockwell Extra Bold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Marcelo</dc:creator>
  <cp:lastModifiedBy>Marcelo</cp:lastModifiedBy>
  <cp:revision>12</cp:revision>
  <dcterms:created xsi:type="dcterms:W3CDTF">2024-09-26T19:09:17Z</dcterms:created>
  <dcterms:modified xsi:type="dcterms:W3CDTF">2024-09-26T20:50:16Z</dcterms:modified>
</cp:coreProperties>
</file>