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5" r:id="rId4"/>
    <p:sldId id="289" r:id="rId5"/>
    <p:sldId id="288" r:id="rId6"/>
    <p:sldId id="273" r:id="rId7"/>
    <p:sldId id="274" r:id="rId8"/>
    <p:sldId id="277" r:id="rId9"/>
    <p:sldId id="276" r:id="rId10"/>
    <p:sldId id="286" r:id="rId11"/>
    <p:sldId id="279" r:id="rId12"/>
    <p:sldId id="281" r:id="rId13"/>
    <p:sldId id="282" r:id="rId14"/>
    <p:sldId id="284" r:id="rId15"/>
    <p:sldId id="278" r:id="rId16"/>
    <p:sldId id="285" r:id="rId17"/>
    <p:sldId id="283" r:id="rId18"/>
    <p:sldId id="259" r:id="rId19"/>
    <p:sldId id="287" r:id="rId20"/>
    <p:sldId id="262" r:id="rId21"/>
    <p:sldId id="290" r:id="rId22"/>
    <p:sldId id="291" r:id="rId23"/>
    <p:sldId id="263"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594E"/>
    <a:srgbClr val="B3EB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3" d="100"/>
          <a:sy n="83" d="100"/>
        </p:scale>
        <p:origin x="3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8963106-1BCF-4536-8874-A23F5E27A3D6}" type="datetimeFigureOut">
              <a:rPr lang="pt-BR" smtClean="0"/>
              <a:t>08/10/2024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368092B-02FC-4296-BC15-F95FA10714D0}" type="slidenum">
              <a:rPr lang="pt-BR" smtClean="0"/>
              <a:t>‹nº›</a:t>
            </a:fld>
            <a:endParaRPr lang="pt-BR"/>
          </a:p>
        </p:txBody>
      </p:sp>
    </p:spTree>
    <p:extLst>
      <p:ext uri="{BB962C8B-B14F-4D97-AF65-F5344CB8AC3E}">
        <p14:creationId xmlns:p14="http://schemas.microsoft.com/office/powerpoint/2010/main" val="249684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8963106-1BCF-4536-8874-A23F5E27A3D6}" type="datetimeFigureOut">
              <a:rPr lang="pt-BR" smtClean="0"/>
              <a:t>08/10/2024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368092B-02FC-4296-BC15-F95FA10714D0}" type="slidenum">
              <a:rPr lang="pt-BR" smtClean="0"/>
              <a:t>‹nº›</a:t>
            </a:fld>
            <a:endParaRPr lang="pt-BR"/>
          </a:p>
        </p:txBody>
      </p:sp>
    </p:spTree>
    <p:extLst>
      <p:ext uri="{BB962C8B-B14F-4D97-AF65-F5344CB8AC3E}">
        <p14:creationId xmlns:p14="http://schemas.microsoft.com/office/powerpoint/2010/main" val="59635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8963106-1BCF-4536-8874-A23F5E27A3D6}" type="datetimeFigureOut">
              <a:rPr lang="pt-BR" smtClean="0"/>
              <a:t>08/10/2024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368092B-02FC-4296-BC15-F95FA10714D0}" type="slidenum">
              <a:rPr lang="pt-BR" smtClean="0"/>
              <a:t>‹nº›</a:t>
            </a:fld>
            <a:endParaRPr lang="pt-BR"/>
          </a:p>
        </p:txBody>
      </p:sp>
    </p:spTree>
    <p:extLst>
      <p:ext uri="{BB962C8B-B14F-4D97-AF65-F5344CB8AC3E}">
        <p14:creationId xmlns:p14="http://schemas.microsoft.com/office/powerpoint/2010/main" val="257481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8963106-1BCF-4536-8874-A23F5E27A3D6}" type="datetimeFigureOut">
              <a:rPr lang="pt-BR" smtClean="0"/>
              <a:t>08/10/2024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368092B-02FC-4296-BC15-F95FA10714D0}" type="slidenum">
              <a:rPr lang="pt-BR" smtClean="0"/>
              <a:t>‹nº›</a:t>
            </a:fld>
            <a:endParaRPr lang="pt-BR"/>
          </a:p>
        </p:txBody>
      </p:sp>
    </p:spTree>
    <p:extLst>
      <p:ext uri="{BB962C8B-B14F-4D97-AF65-F5344CB8AC3E}">
        <p14:creationId xmlns:p14="http://schemas.microsoft.com/office/powerpoint/2010/main" val="142385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68963106-1BCF-4536-8874-A23F5E27A3D6}" type="datetimeFigureOut">
              <a:rPr lang="pt-BR" smtClean="0"/>
              <a:t>08/10/2024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368092B-02FC-4296-BC15-F95FA10714D0}" type="slidenum">
              <a:rPr lang="pt-BR" smtClean="0"/>
              <a:t>‹nº›</a:t>
            </a:fld>
            <a:endParaRPr lang="pt-BR"/>
          </a:p>
        </p:txBody>
      </p:sp>
    </p:spTree>
    <p:extLst>
      <p:ext uri="{BB962C8B-B14F-4D97-AF65-F5344CB8AC3E}">
        <p14:creationId xmlns:p14="http://schemas.microsoft.com/office/powerpoint/2010/main" val="355185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8963106-1BCF-4536-8874-A23F5E27A3D6}" type="datetimeFigureOut">
              <a:rPr lang="pt-BR" smtClean="0"/>
              <a:t>08/10/2024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368092B-02FC-4296-BC15-F95FA10714D0}" type="slidenum">
              <a:rPr lang="pt-BR" smtClean="0"/>
              <a:t>‹nº›</a:t>
            </a:fld>
            <a:endParaRPr lang="pt-BR"/>
          </a:p>
        </p:txBody>
      </p:sp>
    </p:spTree>
    <p:extLst>
      <p:ext uri="{BB962C8B-B14F-4D97-AF65-F5344CB8AC3E}">
        <p14:creationId xmlns:p14="http://schemas.microsoft.com/office/powerpoint/2010/main" val="374580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8963106-1BCF-4536-8874-A23F5E27A3D6}" type="datetimeFigureOut">
              <a:rPr lang="pt-BR" smtClean="0"/>
              <a:t>08/10/2024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368092B-02FC-4296-BC15-F95FA10714D0}" type="slidenum">
              <a:rPr lang="pt-BR" smtClean="0"/>
              <a:t>‹nº›</a:t>
            </a:fld>
            <a:endParaRPr lang="pt-BR"/>
          </a:p>
        </p:txBody>
      </p:sp>
    </p:spTree>
    <p:extLst>
      <p:ext uri="{BB962C8B-B14F-4D97-AF65-F5344CB8AC3E}">
        <p14:creationId xmlns:p14="http://schemas.microsoft.com/office/powerpoint/2010/main" val="375367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8963106-1BCF-4536-8874-A23F5E27A3D6}" type="datetimeFigureOut">
              <a:rPr lang="pt-BR" smtClean="0"/>
              <a:t>08/10/2024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368092B-02FC-4296-BC15-F95FA10714D0}" type="slidenum">
              <a:rPr lang="pt-BR" smtClean="0"/>
              <a:t>‹nº›</a:t>
            </a:fld>
            <a:endParaRPr lang="pt-BR"/>
          </a:p>
        </p:txBody>
      </p:sp>
    </p:spTree>
    <p:extLst>
      <p:ext uri="{BB962C8B-B14F-4D97-AF65-F5344CB8AC3E}">
        <p14:creationId xmlns:p14="http://schemas.microsoft.com/office/powerpoint/2010/main" val="381437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8963106-1BCF-4536-8874-A23F5E27A3D6}" type="datetimeFigureOut">
              <a:rPr lang="pt-BR" smtClean="0"/>
              <a:t>08/10/2024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368092B-02FC-4296-BC15-F95FA10714D0}" type="slidenum">
              <a:rPr lang="pt-BR" smtClean="0"/>
              <a:t>‹nº›</a:t>
            </a:fld>
            <a:endParaRPr lang="pt-BR"/>
          </a:p>
        </p:txBody>
      </p:sp>
    </p:spTree>
    <p:extLst>
      <p:ext uri="{BB962C8B-B14F-4D97-AF65-F5344CB8AC3E}">
        <p14:creationId xmlns:p14="http://schemas.microsoft.com/office/powerpoint/2010/main" val="78969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68963106-1BCF-4536-8874-A23F5E27A3D6}" type="datetimeFigureOut">
              <a:rPr lang="pt-BR" smtClean="0"/>
              <a:t>08/10/2024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368092B-02FC-4296-BC15-F95FA10714D0}" type="slidenum">
              <a:rPr lang="pt-BR" smtClean="0"/>
              <a:t>‹nº›</a:t>
            </a:fld>
            <a:endParaRPr lang="pt-BR"/>
          </a:p>
        </p:txBody>
      </p:sp>
    </p:spTree>
    <p:extLst>
      <p:ext uri="{BB962C8B-B14F-4D97-AF65-F5344CB8AC3E}">
        <p14:creationId xmlns:p14="http://schemas.microsoft.com/office/powerpoint/2010/main" val="378096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68963106-1BCF-4536-8874-A23F5E27A3D6}" type="datetimeFigureOut">
              <a:rPr lang="pt-BR" smtClean="0"/>
              <a:t>08/10/2024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368092B-02FC-4296-BC15-F95FA10714D0}" type="slidenum">
              <a:rPr lang="pt-BR" smtClean="0"/>
              <a:t>‹nº›</a:t>
            </a:fld>
            <a:endParaRPr lang="pt-BR"/>
          </a:p>
        </p:txBody>
      </p:sp>
    </p:spTree>
    <p:extLst>
      <p:ext uri="{BB962C8B-B14F-4D97-AF65-F5344CB8AC3E}">
        <p14:creationId xmlns:p14="http://schemas.microsoft.com/office/powerpoint/2010/main" val="36889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63106-1BCF-4536-8874-A23F5E27A3D6}" type="datetimeFigureOut">
              <a:rPr lang="pt-BR" smtClean="0"/>
              <a:t>08/10/2024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8092B-02FC-4296-BC15-F95FA10714D0}" type="slidenum">
              <a:rPr lang="pt-BR" smtClean="0"/>
              <a:t>‹nº›</a:t>
            </a:fld>
            <a:endParaRPr lang="pt-BR"/>
          </a:p>
        </p:txBody>
      </p:sp>
    </p:spTree>
    <p:extLst>
      <p:ext uri="{BB962C8B-B14F-4D97-AF65-F5344CB8AC3E}">
        <p14:creationId xmlns:p14="http://schemas.microsoft.com/office/powerpoint/2010/main" val="199638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B3E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p:cNvSpPr txBox="1">
            <a:spLocks/>
          </p:cNvSpPr>
          <p:nvPr/>
        </p:nvSpPr>
        <p:spPr>
          <a:xfrm>
            <a:off x="7100711" y="468488"/>
            <a:ext cx="4972755" cy="6942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8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VENCENDO A</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0" name="Título 1"/>
          <p:cNvSpPr txBox="1">
            <a:spLocks/>
          </p:cNvSpPr>
          <p:nvPr/>
        </p:nvSpPr>
        <p:spPr>
          <a:xfrm>
            <a:off x="6604000" y="361243"/>
            <a:ext cx="5350933" cy="26754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78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BATALHA</a:t>
            </a:r>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ESPIRITUAL</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2" name="Retângulo 21"/>
          <p:cNvSpPr/>
          <p:nvPr/>
        </p:nvSpPr>
        <p:spPr>
          <a:xfrm>
            <a:off x="0" y="3750198"/>
            <a:ext cx="11954933" cy="2824222"/>
          </a:xfrm>
          <a:prstGeom prst="rect">
            <a:avLst/>
          </a:prstGeom>
          <a:solidFill>
            <a:srgbClr val="17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 name="Picture 8" descr="MMarcia gif cadre frame circulo circle - Бесплатни анимирани ГИФ - PicMix"/>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584" y="4056653"/>
            <a:ext cx="1014880" cy="1014880"/>
          </a:xfrm>
          <a:prstGeom prst="rect">
            <a:avLst/>
          </a:prstGeom>
          <a:noFill/>
          <a:extLst>
            <a:ext uri="{909E8E84-426E-40DD-AFC4-6F175D3DCCD1}">
              <a14:hiddenFill xmlns:a14="http://schemas.microsoft.com/office/drawing/2010/main">
                <a:solidFill>
                  <a:srgbClr val="FFFFFF"/>
                </a:solidFill>
              </a14:hiddenFill>
            </a:ext>
          </a:extLst>
        </p:spPr>
      </p:pic>
      <p:sp>
        <p:nvSpPr>
          <p:cNvPr id="24" name="Título 1"/>
          <p:cNvSpPr txBox="1">
            <a:spLocks/>
          </p:cNvSpPr>
          <p:nvPr/>
        </p:nvSpPr>
        <p:spPr>
          <a:xfrm>
            <a:off x="7686119" y="3505199"/>
            <a:ext cx="4043113" cy="30502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NOSSA LUTA CONTRA O MUNDO</a:t>
            </a:r>
            <a:endParaRPr lang="pt-BR" sz="4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Título 1"/>
          <p:cNvSpPr txBox="1">
            <a:spLocks/>
          </p:cNvSpPr>
          <p:nvPr/>
        </p:nvSpPr>
        <p:spPr>
          <a:xfrm>
            <a:off x="6543929" y="3958543"/>
            <a:ext cx="1142190" cy="9544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400" dirty="0" smtClean="0">
                <a:solidFill>
                  <a:schemeClr val="bg1"/>
                </a:solidFill>
                <a:latin typeface="Rockwell Extra Bold" panose="02060903040505020403" pitchFamily="18" charset="0"/>
              </a:rPr>
              <a:t>29</a:t>
            </a:r>
            <a:endParaRPr lang="pt-BR" sz="4400" dirty="0">
              <a:solidFill>
                <a:schemeClr val="bg1"/>
              </a:solidFill>
              <a:latin typeface="Rockwell Extra Bold" panose="02060903040505020403" pitchFamily="18" charset="0"/>
            </a:endParaRPr>
          </a:p>
        </p:txBody>
      </p:sp>
      <p:pic>
        <p:nvPicPr>
          <p:cNvPr id="12" name="Image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738764" cy="7089495"/>
          </a:xfrm>
          <a:prstGeom prst="rect">
            <a:avLst/>
          </a:prstGeom>
        </p:spPr>
      </p:pic>
    </p:spTree>
    <p:extLst>
      <p:ext uri="{BB962C8B-B14F-4D97-AF65-F5344CB8AC3E}">
        <p14:creationId xmlns:p14="http://schemas.microsoft.com/office/powerpoint/2010/main" val="16738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B3E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1666754"/>
          </a:xfrm>
          <a:prstGeom prst="rect">
            <a:avLst/>
          </a:prstGeom>
          <a:solidFill>
            <a:srgbClr val="17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6"/>
            <a:ext cx="11717867" cy="12153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5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Espaço Reservado para Conteúdo 2"/>
          <p:cNvSpPr txBox="1">
            <a:spLocks/>
          </p:cNvSpPr>
          <p:nvPr/>
        </p:nvSpPr>
        <p:spPr>
          <a:xfrm>
            <a:off x="3047999" y="3244287"/>
            <a:ext cx="8624711" cy="31449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“Eles são do mundo, por isso falam como quem é do mundo, e o mundo os ouve. Nós somos de Deus; quem conhece a Deus nos ouve; quem não é de Deus não nos ouve. Assim é que conhecemos o espírito da verdade e o espírito do erro” (1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Jo</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4.5,6).</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572" y="1992173"/>
            <a:ext cx="7286813" cy="4865827"/>
          </a:xfrm>
          <a:prstGeom prst="rect">
            <a:avLst/>
          </a:prstGeom>
        </p:spPr>
      </p:pic>
    </p:spTree>
    <p:extLst>
      <p:ext uri="{BB962C8B-B14F-4D97-AF65-F5344CB8AC3E}">
        <p14:creationId xmlns:p14="http://schemas.microsoft.com/office/powerpoint/2010/main" val="260026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B3E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1666754"/>
          </a:xfrm>
          <a:prstGeom prst="rect">
            <a:avLst/>
          </a:prstGeom>
          <a:solidFill>
            <a:srgbClr val="000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6"/>
            <a:ext cx="11717867" cy="1666754"/>
          </a:xfrm>
          <a:prstGeom prst="rect">
            <a:avLst/>
          </a:prstGeom>
          <a:solidFill>
            <a:srgbClr val="17594E"/>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5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A GUERRA ENTRE A IGREJA E O MUNDO TENDE A SE INTENSIFICAR</a:t>
            </a:r>
            <a:endParaRPr lang="pt-BR"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Retângulo 8"/>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575733" y="2257778"/>
            <a:ext cx="11040534" cy="3939822"/>
          </a:xfrm>
          <a:prstGeom prst="rect">
            <a:avLst/>
          </a:prstGeom>
          <a:solidFill>
            <a:srgbClr val="17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Picture 4" descr="Imagem relacionada"/>
          <p:cNvPicPr>
            <a:picLocks noChangeAspect="1" noChangeArrowheads="1"/>
          </p:cNvPicPr>
          <p:nvPr/>
        </p:nvPicPr>
        <p:blipFill>
          <a:blip r:embed="rId2" cstate="print"/>
          <a:srcRect/>
          <a:stretch>
            <a:fillRect/>
          </a:stretch>
        </p:blipFill>
        <p:spPr bwMode="auto">
          <a:xfrm>
            <a:off x="7215959" y="1749025"/>
            <a:ext cx="3723761" cy="5092793"/>
          </a:xfrm>
          <a:prstGeom prst="rect">
            <a:avLst/>
          </a:prstGeom>
          <a:noFill/>
        </p:spPr>
      </p:pic>
      <p:sp>
        <p:nvSpPr>
          <p:cNvPr id="15" name="Espaço Reservado para Conteúdo 2"/>
          <p:cNvSpPr txBox="1">
            <a:spLocks/>
          </p:cNvSpPr>
          <p:nvPr/>
        </p:nvSpPr>
        <p:spPr>
          <a:xfrm>
            <a:off x="807226" y="2449688"/>
            <a:ext cx="5548418" cy="37479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32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Na medida em que a volta de Jesus se aproxima, os </a:t>
            </a:r>
            <a:r>
              <a:rPr lang="pt-BR" sz="32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princípios</a:t>
            </a:r>
            <a:r>
              <a:rPr lang="pt-BR" sz="32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pt-BR" sz="32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 mundo e os valores do Reino de Deus se chocam mais abertamente. A decadência do mundo torna cada vez mais aguerrida a batalha espiritual.</a:t>
            </a:r>
            <a:endParaRPr lang="pt-BR"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962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B3E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1666754"/>
          </a:xfrm>
          <a:prstGeom prst="rect">
            <a:avLst/>
          </a:prstGeom>
          <a:solidFill>
            <a:srgbClr val="17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6"/>
            <a:ext cx="11717867" cy="12153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5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Espaço Reservado para Conteúdo 2"/>
          <p:cNvSpPr txBox="1">
            <a:spLocks/>
          </p:cNvSpPr>
          <p:nvPr/>
        </p:nvSpPr>
        <p:spPr>
          <a:xfrm>
            <a:off x="3036711" y="2118167"/>
            <a:ext cx="8549547" cy="4271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“Sabe, porém, isto, que nos últimos dias sobrevirão tempos penosos; pois os homens serão amantes de si mesmos, gananciosos, blasfemos, desobedientes a seus pais, ingratos, ímpios, sem afeição natural, implacáveis, caluniadores, incontinentes, cruéis, inimigos do bem, traidores, atrevidos, orgulhosos, mais amigos dos deleites do que amigos de Deus, tendo aparência de piedade, mas negando-lhe o poder. Afasta-te também desses” (2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Tm</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3.1-5).</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572" y="1992173"/>
            <a:ext cx="7286813" cy="4865827"/>
          </a:xfrm>
          <a:prstGeom prst="rect">
            <a:avLst/>
          </a:prstGeom>
        </p:spPr>
      </p:pic>
    </p:spTree>
    <p:extLst>
      <p:ext uri="{BB962C8B-B14F-4D97-AF65-F5344CB8AC3E}">
        <p14:creationId xmlns:p14="http://schemas.microsoft.com/office/powerpoint/2010/main" val="296512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B3E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1666754"/>
          </a:xfrm>
          <a:prstGeom prst="rect">
            <a:avLst/>
          </a:prstGeom>
          <a:solidFill>
            <a:srgbClr val="17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6"/>
            <a:ext cx="11717867" cy="12153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5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Espaço Reservado para Conteúdo 2"/>
          <p:cNvSpPr txBox="1">
            <a:spLocks/>
          </p:cNvSpPr>
          <p:nvPr/>
        </p:nvSpPr>
        <p:spPr>
          <a:xfrm>
            <a:off x="3048000" y="2731911"/>
            <a:ext cx="8538258" cy="36573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“Porque virá tempo em que não suportarão a sã doutrina; mas, tendo grande desejo de ouvir coisas agradáveis, ajuntarão para si mestres segundo os seus próprios desejos, e não só desviarão os ouvidos da verdade, mas se voltarão às fábulas”    (2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Tm</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4.3,4).</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572" y="1992173"/>
            <a:ext cx="7286813" cy="4865827"/>
          </a:xfrm>
          <a:prstGeom prst="rect">
            <a:avLst/>
          </a:prstGeom>
        </p:spPr>
      </p:pic>
    </p:spTree>
    <p:extLst>
      <p:ext uri="{BB962C8B-B14F-4D97-AF65-F5344CB8AC3E}">
        <p14:creationId xmlns:p14="http://schemas.microsoft.com/office/powerpoint/2010/main" val="364840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B3E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1666754"/>
          </a:xfrm>
          <a:prstGeom prst="rect">
            <a:avLst/>
          </a:prstGeom>
          <a:solidFill>
            <a:srgbClr val="17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6"/>
            <a:ext cx="11717867" cy="12153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5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Espaço Reservado para Conteúdo 2"/>
          <p:cNvSpPr txBox="1">
            <a:spLocks/>
          </p:cNvSpPr>
          <p:nvPr/>
        </p:nvSpPr>
        <p:spPr>
          <a:xfrm>
            <a:off x="3048000" y="3578577"/>
            <a:ext cx="8538258" cy="28106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“Amados, não creiais a todo espírito, mas provai se os espíritos vêm de Deus; porque muitos falsos profetas têm saído pelo mundo” (1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Jo</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4.1).</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572" y="1992173"/>
            <a:ext cx="7286813" cy="4865827"/>
          </a:xfrm>
          <a:prstGeom prst="rect">
            <a:avLst/>
          </a:prstGeom>
        </p:spPr>
      </p:pic>
    </p:spTree>
    <p:extLst>
      <p:ext uri="{BB962C8B-B14F-4D97-AF65-F5344CB8AC3E}">
        <p14:creationId xmlns:p14="http://schemas.microsoft.com/office/powerpoint/2010/main" val="382862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B3E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1666754"/>
          </a:xfrm>
          <a:prstGeom prst="rect">
            <a:avLst/>
          </a:prstGeom>
          <a:solidFill>
            <a:srgbClr val="000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6"/>
            <a:ext cx="11717867" cy="1666754"/>
          </a:xfrm>
          <a:prstGeom prst="rect">
            <a:avLst/>
          </a:prstGeom>
          <a:solidFill>
            <a:srgbClr val="17594E"/>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5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 DEUS ESTÁ AO NOSSO LADO NA BATALHA CONTRA O MUNDO</a:t>
            </a:r>
            <a:endParaRPr lang="pt-BR"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Retângulo 8"/>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609600" y="2257778"/>
            <a:ext cx="11006667" cy="3939822"/>
          </a:xfrm>
          <a:prstGeom prst="rect">
            <a:avLst/>
          </a:prstGeom>
          <a:solidFill>
            <a:srgbClr val="17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Picture 2" descr="Home | United States | PROMISE Study: Researching Multiple Myelo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266" y="1668525"/>
            <a:ext cx="4303467" cy="5189476"/>
          </a:xfrm>
          <a:prstGeom prst="rect">
            <a:avLst/>
          </a:prstGeom>
          <a:noFill/>
          <a:extLst>
            <a:ext uri="{909E8E84-426E-40DD-AFC4-6F175D3DCCD1}">
              <a14:hiddenFill xmlns:a14="http://schemas.microsoft.com/office/drawing/2010/main">
                <a:solidFill>
                  <a:srgbClr val="FFFFFF"/>
                </a:solidFill>
              </a14:hiddenFill>
            </a:ext>
          </a:extLst>
        </p:spPr>
      </p:pic>
      <p:sp>
        <p:nvSpPr>
          <p:cNvPr id="17" name="Espaço Reservado para Conteúdo 2"/>
          <p:cNvSpPr txBox="1">
            <a:spLocks/>
          </p:cNvSpPr>
          <p:nvPr/>
        </p:nvSpPr>
        <p:spPr>
          <a:xfrm>
            <a:off x="812800" y="2393244"/>
            <a:ext cx="5012266" cy="38043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32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Ainda que sejamos perseguidos, não estamos sós. Ainda que sejamos minoria, estamos do lado certo. O Senhor nos garante o seu auxílio diante das pressões e das perseguições do mundo.</a:t>
            </a:r>
            <a:endParaRPr lang="pt-BR"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4099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B3E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1666754"/>
          </a:xfrm>
          <a:prstGeom prst="rect">
            <a:avLst/>
          </a:prstGeom>
          <a:solidFill>
            <a:srgbClr val="17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6"/>
            <a:ext cx="11717867" cy="12153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5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Espaço Reservado para Conteúdo 2"/>
          <p:cNvSpPr txBox="1">
            <a:spLocks/>
          </p:cNvSpPr>
          <p:nvPr/>
        </p:nvSpPr>
        <p:spPr>
          <a:xfrm>
            <a:off x="3036711" y="3499555"/>
            <a:ext cx="8549547" cy="28896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“Tenho-vos dito estas coisas para que em mim tenhais paz. No mundo tereis tribulações; mas tende bom ânimo; eu venci o mundo”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Jo</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16.33).</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572" y="1992173"/>
            <a:ext cx="7286813" cy="4865827"/>
          </a:xfrm>
          <a:prstGeom prst="rect">
            <a:avLst/>
          </a:prstGeom>
        </p:spPr>
      </p:pic>
    </p:spTree>
    <p:extLst>
      <p:ext uri="{BB962C8B-B14F-4D97-AF65-F5344CB8AC3E}">
        <p14:creationId xmlns:p14="http://schemas.microsoft.com/office/powerpoint/2010/main" val="318212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B3E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1666754"/>
          </a:xfrm>
          <a:prstGeom prst="rect">
            <a:avLst/>
          </a:prstGeom>
          <a:solidFill>
            <a:srgbClr val="17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6"/>
            <a:ext cx="11717867" cy="12153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5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Espaço Reservado para Conteúdo 2"/>
          <p:cNvSpPr txBox="1">
            <a:spLocks/>
          </p:cNvSpPr>
          <p:nvPr/>
        </p:nvSpPr>
        <p:spPr>
          <a:xfrm>
            <a:off x="3036711" y="2792875"/>
            <a:ext cx="8549547" cy="35963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“Em tudo somos atribulados, mas não angustiados; perplexos, mas não desesperados; perseguidos, mas não desamparados; abatidos, mas não destruídos; trazendo sempre no corpo o morrer de Jesus, para que também a vida de Jesus se manifeste </a:t>
            </a:r>
            <a:r>
              <a:rPr lang="pt-BR" sz="2800" b="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em </a:t>
            </a:r>
            <a:r>
              <a:rPr lang="pt-BR" sz="2800" b="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nossos </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corpos” (2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Co</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4.8-10).</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572" y="1992173"/>
            <a:ext cx="7286813" cy="4865827"/>
          </a:xfrm>
          <a:prstGeom prst="rect">
            <a:avLst/>
          </a:prstGeom>
        </p:spPr>
      </p:pic>
    </p:spTree>
    <p:extLst>
      <p:ext uri="{BB962C8B-B14F-4D97-AF65-F5344CB8AC3E}">
        <p14:creationId xmlns:p14="http://schemas.microsoft.com/office/powerpoint/2010/main" val="7331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B3E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1666754"/>
          </a:xfrm>
          <a:prstGeom prst="rect">
            <a:avLst/>
          </a:prstGeom>
          <a:solidFill>
            <a:srgbClr val="17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6"/>
            <a:ext cx="11717867" cy="12153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5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Espaço Reservado para Conteúdo 2"/>
          <p:cNvSpPr txBox="1">
            <a:spLocks/>
          </p:cNvSpPr>
          <p:nvPr/>
        </p:nvSpPr>
        <p:spPr>
          <a:xfrm>
            <a:off x="3048000" y="3578577"/>
            <a:ext cx="8538258" cy="28106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“Filhinhos, vós sois de Deus e já os tendes vencido; porque maior é aquele que está em vós do que aquele que está no mundo” (1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Jo</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4.4).</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572" y="1992173"/>
            <a:ext cx="7286813" cy="4865827"/>
          </a:xfrm>
          <a:prstGeom prst="rect">
            <a:avLst/>
          </a:prstGeom>
        </p:spPr>
      </p:pic>
    </p:spTree>
    <p:extLst>
      <p:ext uri="{BB962C8B-B14F-4D97-AF65-F5344CB8AC3E}">
        <p14:creationId xmlns:p14="http://schemas.microsoft.com/office/powerpoint/2010/main" val="162674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B3E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1666754"/>
          </a:xfrm>
          <a:prstGeom prst="rect">
            <a:avLst/>
          </a:prstGeom>
          <a:solidFill>
            <a:srgbClr val="000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6"/>
            <a:ext cx="11717867" cy="1666754"/>
          </a:xfrm>
          <a:prstGeom prst="rect">
            <a:avLst/>
          </a:prstGeom>
          <a:solidFill>
            <a:srgbClr val="17594E"/>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r>
              <a:rPr lang="pt-BR" sz="5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TEMOS UMA MISSÃO A     CUMPRIR DIANTE DO MUNDO</a:t>
            </a:r>
            <a:endParaRPr lang="pt-BR"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Retângulo 8"/>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609600" y="2257778"/>
            <a:ext cx="11006667" cy="3939822"/>
          </a:xfrm>
          <a:prstGeom prst="rect">
            <a:avLst/>
          </a:prstGeom>
          <a:solidFill>
            <a:srgbClr val="17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Espaço Reservado para Conteúdo 2"/>
          <p:cNvSpPr txBox="1">
            <a:spLocks/>
          </p:cNvSpPr>
          <p:nvPr/>
        </p:nvSpPr>
        <p:spPr>
          <a:xfrm>
            <a:off x="812799" y="2393244"/>
            <a:ext cx="5153305" cy="38043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32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papel da igreja não é se isolar ou se esconder. Precisamos testemunhar ao mundo para que almas se salvem. Podemos ser fortalecidos em meio às adversidades com que nos deparamos no mundo.</a:t>
            </a:r>
            <a:endParaRPr lang="pt-BR"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2" name="Picture 3" descr="D:\Marcelo\Pictures\Z\Professional-Executive-Business-Woman.png"/>
          <p:cNvPicPr>
            <a:picLocks noChangeAspect="1" noChangeArrowheads="1"/>
          </p:cNvPicPr>
          <p:nvPr/>
        </p:nvPicPr>
        <p:blipFill>
          <a:blip r:embed="rId2" cstate="print"/>
          <a:srcRect/>
          <a:stretch>
            <a:fillRect/>
          </a:stretch>
        </p:blipFill>
        <p:spPr bwMode="auto">
          <a:xfrm>
            <a:off x="6203172" y="1572153"/>
            <a:ext cx="5250295" cy="5282062"/>
          </a:xfrm>
          <a:prstGeom prst="rect">
            <a:avLst/>
          </a:prstGeom>
          <a:noFill/>
        </p:spPr>
      </p:pic>
    </p:spTree>
    <p:extLst>
      <p:ext uri="{BB962C8B-B14F-4D97-AF65-F5344CB8AC3E}">
        <p14:creationId xmlns:p14="http://schemas.microsoft.com/office/powerpoint/2010/main" val="113966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B3E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1666754"/>
          </a:xfrm>
          <a:prstGeom prst="rect">
            <a:avLst/>
          </a:prstGeom>
          <a:solidFill>
            <a:srgbClr val="000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6"/>
            <a:ext cx="11717867" cy="1666754"/>
          </a:xfrm>
          <a:prstGeom prst="rect">
            <a:avLst/>
          </a:prstGeom>
          <a:solidFill>
            <a:srgbClr val="17594E"/>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5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NOSSA LUTA É CONTRA O MUNDO, A CARNE E O DIABO!</a:t>
            </a:r>
            <a:endParaRPr lang="pt-BR"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Espaço Reservado para Conteúdo 2"/>
          <p:cNvSpPr txBox="1">
            <a:spLocks/>
          </p:cNvSpPr>
          <p:nvPr/>
        </p:nvSpPr>
        <p:spPr>
          <a:xfrm>
            <a:off x="428978" y="2201333"/>
            <a:ext cx="11377054" cy="18965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cristão tem que lutar em três zonas de ataque: a batalha interior (contra a carne), a batalha exterior (contra o mundo) e a batalha nas regiões celestes" (contra o diabo) (Sammy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Tippit</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2" name="Espaço Reservado para Conteúdo 2"/>
          <p:cNvSpPr txBox="1">
            <a:spLocks/>
          </p:cNvSpPr>
          <p:nvPr/>
        </p:nvSpPr>
        <p:spPr>
          <a:xfrm>
            <a:off x="428977" y="4368800"/>
            <a:ext cx="11300177" cy="212231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“Mundo” é a palavra que a Bíblia usa para se referir ao ambiente moral, espiritual, econômico, político, cultural e filosófico no qual estamos inseridos. O mundo é inspirado pela carne e manipulado pelo diabo.</a:t>
            </a:r>
            <a:endParaRPr lang="pt-BR" sz="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Retângulo 8"/>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3465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12192000" cy="6858000"/>
          </a:xfrm>
          <a:solidFill>
            <a:schemeClr val="bg2">
              <a:lumMod val="10000"/>
            </a:schemeClr>
          </a:solidFill>
        </p:spPr>
        <p:txBody>
          <a:bodyPr/>
          <a:lstStyle/>
          <a:p>
            <a:pPr marL="0" indent="0">
              <a:buNone/>
            </a:pPr>
            <a:r>
              <a:rPr lang="pt-BR" dirty="0">
                <a:solidFill>
                  <a:srgbClr val="00003E"/>
                </a:solidFill>
              </a:rPr>
              <a:t>.</a:t>
            </a:r>
          </a:p>
        </p:txBody>
      </p:sp>
      <p:sp>
        <p:nvSpPr>
          <p:cNvPr id="4" name="Espaço Reservado para Conteúdo 2"/>
          <p:cNvSpPr txBox="1">
            <a:spLocks/>
          </p:cNvSpPr>
          <p:nvPr/>
        </p:nvSpPr>
        <p:spPr>
          <a:xfrm>
            <a:off x="849775" y="937549"/>
            <a:ext cx="5736220" cy="59204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3200" b="1" dirty="0" smtClean="0">
                <a:solidFill>
                  <a:schemeClr val="bg1"/>
                </a:solidFill>
                <a:effectLst>
                  <a:outerShdw blurRad="38100" dist="38100" dir="2700000" algn="tl">
                    <a:srgbClr val="000000">
                      <a:alpha val="43137"/>
                    </a:srgbClr>
                  </a:outerShdw>
                </a:effectLst>
              </a:rPr>
              <a:t>“O mundo amaldiçoado por Deus não é necessariamente um obstáculo para quem busca em primeiro lugar o Reino de Deus. Ainda que esbofeteado pelo mundo, o servo obediente encontrará, precisamente nesse mundo, um campo de batalha, uma universidade para ganhar medalhas e colar graus para a vida eterna” (Russell </a:t>
            </a:r>
            <a:r>
              <a:rPr lang="pt-BR" sz="3200" b="1" dirty="0" err="1" smtClean="0">
                <a:solidFill>
                  <a:schemeClr val="bg1"/>
                </a:solidFill>
                <a:effectLst>
                  <a:outerShdw blurRad="38100" dist="38100" dir="2700000" algn="tl">
                    <a:srgbClr val="000000">
                      <a:alpha val="43137"/>
                    </a:srgbClr>
                  </a:outerShdw>
                </a:effectLst>
              </a:rPr>
              <a:t>Shedd</a:t>
            </a:r>
            <a:r>
              <a:rPr lang="pt-BR" sz="3200" b="1" dirty="0" smtClean="0">
                <a:solidFill>
                  <a:schemeClr val="bg1"/>
                </a:solidFill>
                <a:effectLst>
                  <a:outerShdw blurRad="38100" dist="38100" dir="2700000" algn="tl">
                    <a:srgbClr val="000000">
                      <a:alpha val="43137"/>
                    </a:srgbClr>
                  </a:outerShdw>
                </a:effectLst>
              </a:rPr>
              <a:t>).</a:t>
            </a:r>
            <a:endParaRPr lang="pt-BR" sz="3200" b="1" dirty="0">
              <a:solidFill>
                <a:schemeClr val="bg1"/>
              </a:solidFill>
              <a:effectLst>
                <a:outerShdw blurRad="38100" dist="38100" dir="2700000" algn="tl">
                  <a:srgbClr val="000000">
                    <a:alpha val="43137"/>
                  </a:srgbClr>
                </a:outerShdw>
              </a:effectLst>
            </a:endParaRPr>
          </a:p>
        </p:txBody>
      </p:sp>
      <p:sp>
        <p:nvSpPr>
          <p:cNvPr id="2" name="Elipse 1"/>
          <p:cNvSpPr/>
          <p:nvPr/>
        </p:nvSpPr>
        <p:spPr>
          <a:xfrm>
            <a:off x="6921662" y="1990846"/>
            <a:ext cx="6192456" cy="62503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ussell Shedd – Wikipédia, a enciclopédia liv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291" y="753307"/>
            <a:ext cx="10383198" cy="1220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67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B3E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1666754"/>
          </a:xfrm>
          <a:prstGeom prst="rect">
            <a:avLst/>
          </a:prstGeom>
          <a:solidFill>
            <a:srgbClr val="17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6"/>
            <a:ext cx="11717867" cy="12153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5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Espaço Reservado para Conteúdo 2"/>
          <p:cNvSpPr txBox="1">
            <a:spLocks/>
          </p:cNvSpPr>
          <p:nvPr/>
        </p:nvSpPr>
        <p:spPr>
          <a:xfrm>
            <a:off x="3036711" y="3391381"/>
            <a:ext cx="8549547" cy="29978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 disse-lhes: Ide por todo o mundo, e pregai o evangelho a toda criatura. Quem crer e for batizado será salvo, mas quem não crer será condenado” (Mc 16.15,16).</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572" y="1992173"/>
            <a:ext cx="7286813" cy="4865827"/>
          </a:xfrm>
          <a:prstGeom prst="rect">
            <a:avLst/>
          </a:prstGeom>
        </p:spPr>
      </p:pic>
    </p:spTree>
    <p:extLst>
      <p:ext uri="{BB962C8B-B14F-4D97-AF65-F5344CB8AC3E}">
        <p14:creationId xmlns:p14="http://schemas.microsoft.com/office/powerpoint/2010/main" val="17988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B3E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1666754"/>
          </a:xfrm>
          <a:prstGeom prst="rect">
            <a:avLst/>
          </a:prstGeom>
          <a:solidFill>
            <a:srgbClr val="17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6"/>
            <a:ext cx="11717867" cy="12153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5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Espaço Reservado para Conteúdo 2"/>
          <p:cNvSpPr txBox="1">
            <a:spLocks/>
          </p:cNvSpPr>
          <p:nvPr/>
        </p:nvSpPr>
        <p:spPr>
          <a:xfrm>
            <a:off x="3036711" y="3391381"/>
            <a:ext cx="8549547" cy="29978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 apiedai-vos de alguns que estão na dúvida, e salvai-os, arrebatando-os do fogo; e de outros tende misericórdia com temor, abominando até a túnica manchada pela carne”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Jd</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22,23).</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572" y="1992173"/>
            <a:ext cx="7286813" cy="4865827"/>
          </a:xfrm>
          <a:prstGeom prst="rect">
            <a:avLst/>
          </a:prstGeom>
        </p:spPr>
      </p:pic>
    </p:spTree>
    <p:extLst>
      <p:ext uri="{BB962C8B-B14F-4D97-AF65-F5344CB8AC3E}">
        <p14:creationId xmlns:p14="http://schemas.microsoft.com/office/powerpoint/2010/main" val="96793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B3E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p:cNvSpPr txBox="1">
            <a:spLocks/>
          </p:cNvSpPr>
          <p:nvPr/>
        </p:nvSpPr>
        <p:spPr>
          <a:xfrm>
            <a:off x="7086603" y="341166"/>
            <a:ext cx="4431389" cy="3036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 dia em que o cristianismo e o mundo se tornarem amigos, o cristianismo deixará de existir”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Soren</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Kierkgaard</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2" name="Retângulo 21"/>
          <p:cNvSpPr/>
          <p:nvPr/>
        </p:nvSpPr>
        <p:spPr>
          <a:xfrm>
            <a:off x="0" y="3750198"/>
            <a:ext cx="11954933" cy="2824222"/>
          </a:xfrm>
          <a:prstGeom prst="rect">
            <a:avLst/>
          </a:prstGeom>
          <a:solidFill>
            <a:srgbClr val="17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Título 1"/>
          <p:cNvSpPr txBox="1">
            <a:spLocks/>
          </p:cNvSpPr>
          <p:nvPr/>
        </p:nvSpPr>
        <p:spPr>
          <a:xfrm>
            <a:off x="6875363" y="3505199"/>
            <a:ext cx="4853870" cy="29419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PRÓXIMO ESTUDO:</a:t>
            </a:r>
          </a:p>
          <a:p>
            <a:r>
              <a:rPr lang="pt-BR" sz="4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30) PASSOS PARA A LIBERTAÇÃO</a:t>
            </a:r>
            <a:endParaRPr lang="pt-BR" sz="4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738764" cy="7089495"/>
          </a:xfrm>
          <a:prstGeom prst="rect">
            <a:avLst/>
          </a:prstGeom>
        </p:spPr>
      </p:pic>
    </p:spTree>
    <p:extLst>
      <p:ext uri="{BB962C8B-B14F-4D97-AF65-F5344CB8AC3E}">
        <p14:creationId xmlns:p14="http://schemas.microsoft.com/office/powerpoint/2010/main" val="14010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12192000" cy="6858000"/>
          </a:xfrm>
          <a:solidFill>
            <a:schemeClr val="bg2">
              <a:lumMod val="10000"/>
            </a:schemeClr>
          </a:solidFill>
        </p:spPr>
        <p:txBody>
          <a:bodyPr/>
          <a:lstStyle/>
          <a:p>
            <a:pPr marL="0" indent="0">
              <a:buNone/>
            </a:pPr>
            <a:r>
              <a:rPr lang="pt-BR" dirty="0">
                <a:solidFill>
                  <a:srgbClr val="00003E"/>
                </a:solidFill>
              </a:rPr>
              <a:t>.</a:t>
            </a:r>
          </a:p>
        </p:txBody>
      </p:sp>
      <p:sp>
        <p:nvSpPr>
          <p:cNvPr id="4" name="Espaço Reservado para Conteúdo 2"/>
          <p:cNvSpPr txBox="1">
            <a:spLocks/>
          </p:cNvSpPr>
          <p:nvPr/>
        </p:nvSpPr>
        <p:spPr>
          <a:xfrm>
            <a:off x="849775" y="983849"/>
            <a:ext cx="6071886" cy="58741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3200" b="1" dirty="0" smtClean="0">
                <a:solidFill>
                  <a:schemeClr val="bg1"/>
                </a:solidFill>
                <a:effectLst>
                  <a:outerShdw blurRad="38100" dist="38100" dir="2700000" algn="tl">
                    <a:srgbClr val="000000">
                      <a:alpha val="43137"/>
                    </a:srgbClr>
                  </a:outerShdw>
                </a:effectLst>
              </a:rPr>
              <a:t>“A Bíblia diz que o mundo jaz no Maligno. O que significa isso? Satanás criou seu reino próprio e se lançou neste mundo, sendo o príncipe dele. Trabalha para controlar a cultura, os meios de comunicação. Trabalha para disseminar suas ideias de tal maneira que fortalezas se criem em nosso entendimento” (Paschoal </a:t>
            </a:r>
            <a:r>
              <a:rPr lang="pt-BR" sz="3200" b="1" dirty="0" err="1" smtClean="0">
                <a:solidFill>
                  <a:schemeClr val="bg1"/>
                </a:solidFill>
                <a:effectLst>
                  <a:outerShdw blurRad="38100" dist="38100" dir="2700000" algn="tl">
                    <a:srgbClr val="000000">
                      <a:alpha val="43137"/>
                    </a:srgbClr>
                  </a:outerShdw>
                </a:effectLst>
              </a:rPr>
              <a:t>Piragine</a:t>
            </a:r>
            <a:r>
              <a:rPr lang="pt-BR" sz="3200" b="1" dirty="0" smtClean="0">
                <a:solidFill>
                  <a:schemeClr val="bg1"/>
                </a:solidFill>
                <a:effectLst>
                  <a:outerShdw blurRad="38100" dist="38100" dir="2700000" algn="tl">
                    <a:srgbClr val="000000">
                      <a:alpha val="43137"/>
                    </a:srgbClr>
                  </a:outerShdw>
                </a:effectLst>
              </a:rPr>
              <a:t> Jr).</a:t>
            </a:r>
            <a:endParaRPr lang="pt-BR" sz="3200" b="1" dirty="0">
              <a:solidFill>
                <a:schemeClr val="bg1"/>
              </a:solidFill>
              <a:effectLst>
                <a:outerShdw blurRad="38100" dist="38100" dir="2700000" algn="tl">
                  <a:srgbClr val="000000">
                    <a:alpha val="43137"/>
                  </a:srgbClr>
                </a:outerShdw>
              </a:effectLst>
            </a:endParaRPr>
          </a:p>
        </p:txBody>
      </p:sp>
      <p:sp>
        <p:nvSpPr>
          <p:cNvPr id="2" name="Elipse 1"/>
          <p:cNvSpPr/>
          <p:nvPr/>
        </p:nvSpPr>
        <p:spPr>
          <a:xfrm>
            <a:off x="6921662" y="1990846"/>
            <a:ext cx="6192456" cy="62503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934764" y="0"/>
            <a:ext cx="19493826" cy="11230337"/>
          </a:xfrm>
          <a:prstGeom prst="rect">
            <a:avLst/>
          </a:prstGeom>
        </p:spPr>
      </p:pic>
    </p:spTree>
    <p:extLst>
      <p:ext uri="{BB962C8B-B14F-4D97-AF65-F5344CB8AC3E}">
        <p14:creationId xmlns:p14="http://schemas.microsoft.com/office/powerpoint/2010/main" val="286945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B3E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1666754"/>
          </a:xfrm>
          <a:prstGeom prst="rect">
            <a:avLst/>
          </a:prstGeom>
          <a:solidFill>
            <a:srgbClr val="17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6"/>
            <a:ext cx="11717867" cy="12153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5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Espaço Reservado para Conteúdo 2"/>
          <p:cNvSpPr txBox="1">
            <a:spLocks/>
          </p:cNvSpPr>
          <p:nvPr/>
        </p:nvSpPr>
        <p:spPr>
          <a:xfrm>
            <a:off x="3036711" y="3375377"/>
            <a:ext cx="8549547" cy="30138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“Mas longe esteja de mim gloriar-me, a não ser na cruz de nosso Senhor Jesus Cristo, pela qual o mundo está crucificado para mim e eu para o mundo”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Gl</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6.14).</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572" y="1992173"/>
            <a:ext cx="7286813" cy="4865827"/>
          </a:xfrm>
          <a:prstGeom prst="rect">
            <a:avLst/>
          </a:prstGeom>
        </p:spPr>
      </p:pic>
    </p:spTree>
    <p:extLst>
      <p:ext uri="{BB962C8B-B14F-4D97-AF65-F5344CB8AC3E}">
        <p14:creationId xmlns:p14="http://schemas.microsoft.com/office/powerpoint/2010/main" val="311253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B3E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1666754"/>
          </a:xfrm>
          <a:prstGeom prst="rect">
            <a:avLst/>
          </a:prstGeom>
          <a:solidFill>
            <a:srgbClr val="17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6"/>
            <a:ext cx="11717867" cy="12153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5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Espaço Reservado para Conteúdo 2"/>
          <p:cNvSpPr txBox="1">
            <a:spLocks/>
          </p:cNvSpPr>
          <p:nvPr/>
        </p:nvSpPr>
        <p:spPr>
          <a:xfrm>
            <a:off x="3036711" y="2777067"/>
            <a:ext cx="8549547" cy="36121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“Porque tudo o que há no mundo, a concupiscência da carne, a concupiscência dos olhos e a soberba da vida, não vem do Pai, mas sim do mundo. Ora, o mundo passa, e a sua concupiscência; mas aquele que faz a vontade de Deus permanece para sempre” (1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Jo</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2.16,17).</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572" y="1992173"/>
            <a:ext cx="7286813" cy="4865827"/>
          </a:xfrm>
          <a:prstGeom prst="rect">
            <a:avLst/>
          </a:prstGeom>
        </p:spPr>
      </p:pic>
    </p:spTree>
    <p:extLst>
      <p:ext uri="{BB962C8B-B14F-4D97-AF65-F5344CB8AC3E}">
        <p14:creationId xmlns:p14="http://schemas.microsoft.com/office/powerpoint/2010/main" val="294429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B3E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1666754"/>
          </a:xfrm>
          <a:prstGeom prst="rect">
            <a:avLst/>
          </a:prstGeom>
          <a:solidFill>
            <a:srgbClr val="000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6"/>
            <a:ext cx="11717867" cy="1666754"/>
          </a:xfrm>
          <a:prstGeom prst="rect">
            <a:avLst/>
          </a:prstGeom>
          <a:solidFill>
            <a:srgbClr val="17594E"/>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5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EXISTE UMA GUERRA CONSTANTE ENTRE A IGREJA E O MUNDO</a:t>
            </a:r>
            <a:endParaRPr lang="pt-BR"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Retângulo 8"/>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564444" y="2257778"/>
            <a:ext cx="11051823" cy="3939822"/>
          </a:xfrm>
          <a:prstGeom prst="rect">
            <a:avLst/>
          </a:prstGeom>
          <a:solidFill>
            <a:srgbClr val="17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spaço Reservado para Conteúdo 2"/>
          <p:cNvSpPr txBox="1">
            <a:spLocks/>
          </p:cNvSpPr>
          <p:nvPr/>
        </p:nvSpPr>
        <p:spPr>
          <a:xfrm>
            <a:off x="751385" y="2393244"/>
            <a:ext cx="5000978" cy="38043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32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Essas duas forças estão em oposição e em perene conflito. Não devemos supor que alguma forma de acordo seja possível. A igreja e o mundo estarão em lados opostos até a consumação dos séculos.</a:t>
            </a:r>
            <a:endParaRPr lang="pt-BR"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4" name="Image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660444" y="1501148"/>
            <a:ext cx="4386408" cy="5356852"/>
          </a:xfrm>
          <a:prstGeom prst="rect">
            <a:avLst/>
          </a:prstGeom>
        </p:spPr>
      </p:pic>
    </p:spTree>
    <p:extLst>
      <p:ext uri="{BB962C8B-B14F-4D97-AF65-F5344CB8AC3E}">
        <p14:creationId xmlns:p14="http://schemas.microsoft.com/office/powerpoint/2010/main" val="232899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12192000" cy="6858000"/>
          </a:xfrm>
          <a:solidFill>
            <a:schemeClr val="bg2">
              <a:lumMod val="10000"/>
            </a:schemeClr>
          </a:solidFill>
        </p:spPr>
        <p:txBody>
          <a:bodyPr/>
          <a:lstStyle/>
          <a:p>
            <a:pPr marL="0" indent="0">
              <a:buNone/>
            </a:pPr>
            <a:r>
              <a:rPr lang="pt-BR" dirty="0">
                <a:solidFill>
                  <a:srgbClr val="00003E"/>
                </a:solidFill>
              </a:rPr>
              <a:t>.</a:t>
            </a:r>
          </a:p>
        </p:txBody>
      </p:sp>
      <p:sp>
        <p:nvSpPr>
          <p:cNvPr id="4" name="Espaço Reservado para Conteúdo 2"/>
          <p:cNvSpPr txBox="1">
            <a:spLocks/>
          </p:cNvSpPr>
          <p:nvPr/>
        </p:nvSpPr>
        <p:spPr>
          <a:xfrm>
            <a:off x="849775" y="312516"/>
            <a:ext cx="5736220" cy="65454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3200" b="1" dirty="0" smtClean="0">
                <a:solidFill>
                  <a:schemeClr val="bg1"/>
                </a:solidFill>
                <a:effectLst>
                  <a:outerShdw blurRad="38100" dist="38100" dir="2700000" algn="tl">
                    <a:srgbClr val="000000">
                      <a:alpha val="43137"/>
                    </a:srgbClr>
                  </a:outerShdw>
                </a:effectLst>
              </a:rPr>
              <a:t>“O sistema do mundo em sua função é uma expressão composta da depravação do homem e das intrigas do governo de Satanás, combinadas em oposição ao governo soberano de Deus. O mundo está claramente definido nas Escrituras como inimigo ativo dos cristãos. É um inimigo que devemos enfrentar agressivamente em nosso conflito espiritual” (Mark I. </a:t>
            </a:r>
            <a:r>
              <a:rPr lang="pt-BR" sz="3200" b="1" dirty="0" err="1" smtClean="0">
                <a:solidFill>
                  <a:schemeClr val="bg1"/>
                </a:solidFill>
                <a:effectLst>
                  <a:outerShdw blurRad="38100" dist="38100" dir="2700000" algn="tl">
                    <a:srgbClr val="000000">
                      <a:alpha val="43137"/>
                    </a:srgbClr>
                  </a:outerShdw>
                </a:effectLst>
              </a:rPr>
              <a:t>Bubeck</a:t>
            </a:r>
            <a:r>
              <a:rPr lang="pt-BR" sz="3200" b="1" dirty="0" smtClean="0">
                <a:solidFill>
                  <a:schemeClr val="bg1"/>
                </a:solidFill>
                <a:effectLst>
                  <a:outerShdw blurRad="38100" dist="38100" dir="2700000" algn="tl">
                    <a:srgbClr val="000000">
                      <a:alpha val="43137"/>
                    </a:srgbClr>
                  </a:outerShdw>
                </a:effectLst>
              </a:rPr>
              <a:t>). </a:t>
            </a:r>
            <a:endParaRPr lang="pt-BR" sz="3200" b="1" dirty="0">
              <a:solidFill>
                <a:schemeClr val="bg1"/>
              </a:solidFill>
              <a:effectLst>
                <a:outerShdw blurRad="38100" dist="38100" dir="2700000" algn="tl">
                  <a:srgbClr val="000000">
                    <a:alpha val="43137"/>
                  </a:srgbClr>
                </a:outerShdw>
              </a:effectLst>
            </a:endParaRPr>
          </a:p>
        </p:txBody>
      </p:sp>
      <p:sp>
        <p:nvSpPr>
          <p:cNvPr id="2" name="Elipse 1"/>
          <p:cNvSpPr/>
          <p:nvPr/>
        </p:nvSpPr>
        <p:spPr>
          <a:xfrm>
            <a:off x="6921662" y="1990846"/>
            <a:ext cx="6192456" cy="62503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585995" y="-766612"/>
            <a:ext cx="6977832" cy="7624612"/>
          </a:xfrm>
          <a:prstGeom prst="rect">
            <a:avLst/>
          </a:prstGeom>
        </p:spPr>
      </p:pic>
    </p:spTree>
    <p:extLst>
      <p:ext uri="{BB962C8B-B14F-4D97-AF65-F5344CB8AC3E}">
        <p14:creationId xmlns:p14="http://schemas.microsoft.com/office/powerpoint/2010/main" val="276334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B3E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1666754"/>
          </a:xfrm>
          <a:prstGeom prst="rect">
            <a:avLst/>
          </a:prstGeom>
          <a:solidFill>
            <a:srgbClr val="17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6"/>
            <a:ext cx="11717867" cy="12153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5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Espaço Reservado para Conteúdo 2"/>
          <p:cNvSpPr txBox="1">
            <a:spLocks/>
          </p:cNvSpPr>
          <p:nvPr/>
        </p:nvSpPr>
        <p:spPr>
          <a:xfrm>
            <a:off x="3036711" y="2946399"/>
            <a:ext cx="8549547" cy="34428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“Se o mundo vos odeia, sabei que, primeiro do que a vós, me odiou a mim. Se fôsseis do mundo, o mundo amaria o que era seu; mas, porque não sois do mundo, antes eu vos escolhi do mundo, por isso é que o mundo vos odeia”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Jo</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15.18,19).</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572" y="1992173"/>
            <a:ext cx="7286813" cy="4865827"/>
          </a:xfrm>
          <a:prstGeom prst="rect">
            <a:avLst/>
          </a:prstGeom>
        </p:spPr>
      </p:pic>
    </p:spTree>
    <p:extLst>
      <p:ext uri="{BB962C8B-B14F-4D97-AF65-F5344CB8AC3E}">
        <p14:creationId xmlns:p14="http://schemas.microsoft.com/office/powerpoint/2010/main" val="305027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B3E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1666754"/>
          </a:xfrm>
          <a:prstGeom prst="rect">
            <a:avLst/>
          </a:prstGeom>
          <a:solidFill>
            <a:srgbClr val="17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6"/>
            <a:ext cx="11717867" cy="12153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5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Espaço Reservado para Conteúdo 2"/>
          <p:cNvSpPr txBox="1">
            <a:spLocks/>
          </p:cNvSpPr>
          <p:nvPr/>
        </p:nvSpPr>
        <p:spPr>
          <a:xfrm>
            <a:off x="3036711" y="3420533"/>
            <a:ext cx="8549547" cy="29686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“Vede que grande amor nos tem concedido o Pai: que fôssemos chamados filhos de Deus; e nós o somos. Por isso o mundo não nos conhece; porque não conheceu a ele” (1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Jo</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3.1).</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572" y="1992173"/>
            <a:ext cx="7286813" cy="4865827"/>
          </a:xfrm>
          <a:prstGeom prst="rect">
            <a:avLst/>
          </a:prstGeom>
        </p:spPr>
      </p:pic>
    </p:spTree>
    <p:extLst>
      <p:ext uri="{BB962C8B-B14F-4D97-AF65-F5344CB8AC3E}">
        <p14:creationId xmlns:p14="http://schemas.microsoft.com/office/powerpoint/2010/main" val="34690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1238</Words>
  <Application>Microsoft Office PowerPoint</Application>
  <PresentationFormat>Widescreen</PresentationFormat>
  <Paragraphs>50</Paragraphs>
  <Slides>23</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23</vt:i4>
      </vt:variant>
    </vt:vector>
  </HeadingPairs>
  <TitlesOfParts>
    <vt:vector size="30" baseType="lpstr">
      <vt:lpstr>Arial</vt:lpstr>
      <vt:lpstr>Calibri</vt:lpstr>
      <vt:lpstr>Calibri Light</vt:lpstr>
      <vt:lpstr>Cambria</vt:lpstr>
      <vt:lpstr>Rockwell Extra Bold</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Marcelo</dc:creator>
  <cp:lastModifiedBy>Marcelo</cp:lastModifiedBy>
  <cp:revision>16</cp:revision>
  <dcterms:created xsi:type="dcterms:W3CDTF">2024-10-05T13:17:39Z</dcterms:created>
  <dcterms:modified xsi:type="dcterms:W3CDTF">2024-10-08T12:08:26Z</dcterms:modified>
</cp:coreProperties>
</file>