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82" r:id="rId3"/>
    <p:sldId id="284" r:id="rId4"/>
    <p:sldId id="285" r:id="rId5"/>
    <p:sldId id="273" r:id="rId6"/>
    <p:sldId id="261" r:id="rId7"/>
    <p:sldId id="277" r:id="rId8"/>
    <p:sldId id="276" r:id="rId9"/>
    <p:sldId id="275" r:id="rId10"/>
    <p:sldId id="274" r:id="rId11"/>
    <p:sldId id="279" r:id="rId12"/>
    <p:sldId id="280" r:id="rId13"/>
    <p:sldId id="278" r:id="rId14"/>
    <p:sldId id="267" r:id="rId15"/>
    <p:sldId id="288" r:id="rId16"/>
    <p:sldId id="289" r:id="rId17"/>
    <p:sldId id="290" r:id="rId18"/>
    <p:sldId id="260" r:id="rId1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65CD"/>
    <a:srgbClr val="F3F3FB"/>
    <a:srgbClr val="4646C2"/>
    <a:srgbClr val="B4B4E6"/>
    <a:srgbClr val="D9D9F3"/>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5" d="100"/>
          <a:sy n="85" d="100"/>
        </p:scale>
        <p:origin x="1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03869D16-7C70-4E61-A414-6085E5343208}" type="datetimeFigureOut">
              <a:rPr lang="pt-BR" smtClean="0"/>
              <a:t>13/11/2024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1A18517-450B-45B8-82FF-62278C083419}" type="slidenum">
              <a:rPr lang="pt-BR" smtClean="0"/>
              <a:t>‹nº›</a:t>
            </a:fld>
            <a:endParaRPr lang="pt-BR"/>
          </a:p>
        </p:txBody>
      </p:sp>
    </p:spTree>
    <p:extLst>
      <p:ext uri="{BB962C8B-B14F-4D97-AF65-F5344CB8AC3E}">
        <p14:creationId xmlns:p14="http://schemas.microsoft.com/office/powerpoint/2010/main" val="401794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3869D16-7C70-4E61-A414-6085E5343208}" type="datetimeFigureOut">
              <a:rPr lang="pt-BR" smtClean="0"/>
              <a:t>13/11/2024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1A18517-450B-45B8-82FF-62278C083419}" type="slidenum">
              <a:rPr lang="pt-BR" smtClean="0"/>
              <a:t>‹nº›</a:t>
            </a:fld>
            <a:endParaRPr lang="pt-BR"/>
          </a:p>
        </p:txBody>
      </p:sp>
    </p:spTree>
    <p:extLst>
      <p:ext uri="{BB962C8B-B14F-4D97-AF65-F5344CB8AC3E}">
        <p14:creationId xmlns:p14="http://schemas.microsoft.com/office/powerpoint/2010/main" val="209818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3869D16-7C70-4E61-A414-6085E5343208}" type="datetimeFigureOut">
              <a:rPr lang="pt-BR" smtClean="0"/>
              <a:t>13/11/2024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1A18517-450B-45B8-82FF-62278C083419}" type="slidenum">
              <a:rPr lang="pt-BR" smtClean="0"/>
              <a:t>‹nº›</a:t>
            </a:fld>
            <a:endParaRPr lang="pt-BR"/>
          </a:p>
        </p:txBody>
      </p:sp>
    </p:spTree>
    <p:extLst>
      <p:ext uri="{BB962C8B-B14F-4D97-AF65-F5344CB8AC3E}">
        <p14:creationId xmlns:p14="http://schemas.microsoft.com/office/powerpoint/2010/main" val="156958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3869D16-7C70-4E61-A414-6085E5343208}" type="datetimeFigureOut">
              <a:rPr lang="pt-BR" smtClean="0"/>
              <a:t>13/11/2024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1A18517-450B-45B8-82FF-62278C083419}" type="slidenum">
              <a:rPr lang="pt-BR" smtClean="0"/>
              <a:t>‹nº›</a:t>
            </a:fld>
            <a:endParaRPr lang="pt-BR"/>
          </a:p>
        </p:txBody>
      </p:sp>
    </p:spTree>
    <p:extLst>
      <p:ext uri="{BB962C8B-B14F-4D97-AF65-F5344CB8AC3E}">
        <p14:creationId xmlns:p14="http://schemas.microsoft.com/office/powerpoint/2010/main" val="416317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p:txBody>
          <a:bodyPr/>
          <a:lstStyle/>
          <a:p>
            <a:fld id="{03869D16-7C70-4E61-A414-6085E5343208}" type="datetimeFigureOut">
              <a:rPr lang="pt-BR" smtClean="0"/>
              <a:t>13/11/2024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1A18517-450B-45B8-82FF-62278C083419}" type="slidenum">
              <a:rPr lang="pt-BR" smtClean="0"/>
              <a:t>‹nº›</a:t>
            </a:fld>
            <a:endParaRPr lang="pt-BR"/>
          </a:p>
        </p:txBody>
      </p:sp>
    </p:spTree>
    <p:extLst>
      <p:ext uri="{BB962C8B-B14F-4D97-AF65-F5344CB8AC3E}">
        <p14:creationId xmlns:p14="http://schemas.microsoft.com/office/powerpoint/2010/main" val="181376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03869D16-7C70-4E61-A414-6085E5343208}" type="datetimeFigureOut">
              <a:rPr lang="pt-BR" smtClean="0"/>
              <a:t>13/11/2024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1A18517-450B-45B8-82FF-62278C083419}" type="slidenum">
              <a:rPr lang="pt-BR" smtClean="0"/>
              <a:t>‹nº›</a:t>
            </a:fld>
            <a:endParaRPr lang="pt-BR"/>
          </a:p>
        </p:txBody>
      </p:sp>
    </p:spTree>
    <p:extLst>
      <p:ext uri="{BB962C8B-B14F-4D97-AF65-F5344CB8AC3E}">
        <p14:creationId xmlns:p14="http://schemas.microsoft.com/office/powerpoint/2010/main" val="318233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03869D16-7C70-4E61-A414-6085E5343208}" type="datetimeFigureOut">
              <a:rPr lang="pt-BR" smtClean="0"/>
              <a:t>13/11/2024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C1A18517-450B-45B8-82FF-62278C083419}" type="slidenum">
              <a:rPr lang="pt-BR" smtClean="0"/>
              <a:t>‹nº›</a:t>
            </a:fld>
            <a:endParaRPr lang="pt-BR"/>
          </a:p>
        </p:txBody>
      </p:sp>
    </p:spTree>
    <p:extLst>
      <p:ext uri="{BB962C8B-B14F-4D97-AF65-F5344CB8AC3E}">
        <p14:creationId xmlns:p14="http://schemas.microsoft.com/office/powerpoint/2010/main" val="28658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03869D16-7C70-4E61-A414-6085E5343208}" type="datetimeFigureOut">
              <a:rPr lang="pt-BR" smtClean="0"/>
              <a:t>13/11/2024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C1A18517-450B-45B8-82FF-62278C083419}" type="slidenum">
              <a:rPr lang="pt-BR" smtClean="0"/>
              <a:t>‹nº›</a:t>
            </a:fld>
            <a:endParaRPr lang="pt-BR"/>
          </a:p>
        </p:txBody>
      </p:sp>
    </p:spTree>
    <p:extLst>
      <p:ext uri="{BB962C8B-B14F-4D97-AF65-F5344CB8AC3E}">
        <p14:creationId xmlns:p14="http://schemas.microsoft.com/office/powerpoint/2010/main" val="232375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3869D16-7C70-4E61-A414-6085E5343208}" type="datetimeFigureOut">
              <a:rPr lang="pt-BR" smtClean="0"/>
              <a:t>13/11/2024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C1A18517-450B-45B8-82FF-62278C083419}" type="slidenum">
              <a:rPr lang="pt-BR" smtClean="0"/>
              <a:t>‹nº›</a:t>
            </a:fld>
            <a:endParaRPr lang="pt-BR"/>
          </a:p>
        </p:txBody>
      </p:sp>
    </p:spTree>
    <p:extLst>
      <p:ext uri="{BB962C8B-B14F-4D97-AF65-F5344CB8AC3E}">
        <p14:creationId xmlns:p14="http://schemas.microsoft.com/office/powerpoint/2010/main" val="133058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03869D16-7C70-4E61-A414-6085E5343208}" type="datetimeFigureOut">
              <a:rPr lang="pt-BR" smtClean="0"/>
              <a:t>13/11/2024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1A18517-450B-45B8-82FF-62278C083419}" type="slidenum">
              <a:rPr lang="pt-BR" smtClean="0"/>
              <a:t>‹nº›</a:t>
            </a:fld>
            <a:endParaRPr lang="pt-BR"/>
          </a:p>
        </p:txBody>
      </p:sp>
    </p:spTree>
    <p:extLst>
      <p:ext uri="{BB962C8B-B14F-4D97-AF65-F5344CB8AC3E}">
        <p14:creationId xmlns:p14="http://schemas.microsoft.com/office/powerpoint/2010/main" val="326626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03869D16-7C70-4E61-A414-6085E5343208}" type="datetimeFigureOut">
              <a:rPr lang="pt-BR" smtClean="0"/>
              <a:t>13/11/2024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1A18517-450B-45B8-82FF-62278C083419}" type="slidenum">
              <a:rPr lang="pt-BR" smtClean="0"/>
              <a:t>‹nº›</a:t>
            </a:fld>
            <a:endParaRPr lang="pt-BR"/>
          </a:p>
        </p:txBody>
      </p:sp>
    </p:spTree>
    <p:extLst>
      <p:ext uri="{BB962C8B-B14F-4D97-AF65-F5344CB8AC3E}">
        <p14:creationId xmlns:p14="http://schemas.microsoft.com/office/powerpoint/2010/main" val="267159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869D16-7C70-4E61-A414-6085E5343208}" type="datetimeFigureOut">
              <a:rPr lang="pt-BR" smtClean="0"/>
              <a:t>13/11/2024</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A18517-450B-45B8-82FF-62278C083419}" type="slidenum">
              <a:rPr lang="pt-BR" smtClean="0"/>
              <a:t>‹nº›</a:t>
            </a:fld>
            <a:endParaRPr lang="pt-BR"/>
          </a:p>
        </p:txBody>
      </p:sp>
    </p:spTree>
    <p:extLst>
      <p:ext uri="{BB962C8B-B14F-4D97-AF65-F5344CB8AC3E}">
        <p14:creationId xmlns:p14="http://schemas.microsoft.com/office/powerpoint/2010/main" val="2665500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p:cNvSpPr/>
          <p:nvPr/>
        </p:nvSpPr>
        <p:spPr>
          <a:xfrm>
            <a:off x="0" y="0"/>
            <a:ext cx="12192000" cy="6858000"/>
          </a:xfrm>
          <a:prstGeom prst="rect">
            <a:avLst/>
          </a:prstGeom>
          <a:solidFill>
            <a:srgbClr val="F3F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Título 1"/>
          <p:cNvSpPr txBox="1">
            <a:spLocks/>
          </p:cNvSpPr>
          <p:nvPr/>
        </p:nvSpPr>
        <p:spPr>
          <a:xfrm>
            <a:off x="7100711" y="468488"/>
            <a:ext cx="4972755" cy="6942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28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VENCENDO A</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0" name="Título 1"/>
          <p:cNvSpPr txBox="1">
            <a:spLocks/>
          </p:cNvSpPr>
          <p:nvPr/>
        </p:nvSpPr>
        <p:spPr>
          <a:xfrm>
            <a:off x="6604000" y="361243"/>
            <a:ext cx="5350933" cy="26754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78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BATALHA</a:t>
            </a:r>
            <a:r>
              <a:rPr lang="pt-BR"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ESPIRITUAL</a:t>
            </a:r>
            <a:endParaRPr lang="pt-B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2" name="Retângulo 21"/>
          <p:cNvSpPr/>
          <p:nvPr/>
        </p:nvSpPr>
        <p:spPr>
          <a:xfrm>
            <a:off x="0" y="3750198"/>
            <a:ext cx="11954933" cy="2824222"/>
          </a:xfrm>
          <a:prstGeom prst="rect">
            <a:avLst/>
          </a:prstGeom>
          <a:solidFill>
            <a:srgbClr val="656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3" name="Picture 8" descr="MMarcia gif cadre frame circulo circle - Бесплатни анимирани ГИФ - PicMix"/>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4029" y="4039864"/>
            <a:ext cx="1170759" cy="1014880"/>
          </a:xfrm>
          <a:prstGeom prst="rect">
            <a:avLst/>
          </a:prstGeom>
          <a:noFill/>
          <a:extLst>
            <a:ext uri="{909E8E84-426E-40DD-AFC4-6F175D3DCCD1}">
              <a14:hiddenFill xmlns:a14="http://schemas.microsoft.com/office/drawing/2010/main">
                <a:solidFill>
                  <a:srgbClr val="FFFFFF"/>
                </a:solidFill>
              </a14:hiddenFill>
            </a:ext>
          </a:extLst>
        </p:spPr>
      </p:pic>
      <p:sp>
        <p:nvSpPr>
          <p:cNvPr id="24" name="Título 1"/>
          <p:cNvSpPr txBox="1">
            <a:spLocks/>
          </p:cNvSpPr>
          <p:nvPr/>
        </p:nvSpPr>
        <p:spPr>
          <a:xfrm>
            <a:off x="7511970" y="3505199"/>
            <a:ext cx="4305782" cy="27219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8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IMORALIDADE E BATALHA ESPIRITUAL</a:t>
            </a:r>
            <a:endParaRPr lang="pt-BR" sz="48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5" name="Retângulo 24"/>
          <p:cNvSpPr/>
          <p:nvPr/>
        </p:nvSpPr>
        <p:spPr>
          <a:xfrm>
            <a:off x="173620" y="231494"/>
            <a:ext cx="11781313" cy="6342926"/>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Título 1"/>
          <p:cNvSpPr txBox="1">
            <a:spLocks/>
          </p:cNvSpPr>
          <p:nvPr/>
        </p:nvSpPr>
        <p:spPr>
          <a:xfrm>
            <a:off x="6296253" y="3958542"/>
            <a:ext cx="978649" cy="9544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400" dirty="0" smtClean="0">
                <a:solidFill>
                  <a:schemeClr val="bg1"/>
                </a:solidFill>
                <a:latin typeface="Rockwell Extra Bold" panose="02060903040505020403" pitchFamily="18" charset="0"/>
              </a:rPr>
              <a:t>34</a:t>
            </a:r>
            <a:endParaRPr lang="pt-BR" sz="4400" dirty="0">
              <a:solidFill>
                <a:schemeClr val="bg1"/>
              </a:solidFill>
              <a:latin typeface="Rockwell Extra Bold" panose="02060903040505020403" pitchFamily="18" charset="0"/>
            </a:endParaRPr>
          </a:p>
        </p:txBody>
      </p:sp>
      <p:pic>
        <p:nvPicPr>
          <p:cNvPr id="10" name="Image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073466" cy="7089495"/>
          </a:xfrm>
          <a:prstGeom prst="rect">
            <a:avLst/>
          </a:prstGeom>
        </p:spPr>
      </p:pic>
    </p:spTree>
    <p:extLst>
      <p:ext uri="{BB962C8B-B14F-4D97-AF65-F5344CB8AC3E}">
        <p14:creationId xmlns:p14="http://schemas.microsoft.com/office/powerpoint/2010/main" val="212998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p:cNvSpPr/>
          <p:nvPr/>
        </p:nvSpPr>
        <p:spPr>
          <a:xfrm>
            <a:off x="0" y="0"/>
            <a:ext cx="12192000" cy="6858000"/>
          </a:xfrm>
          <a:prstGeom prst="rect">
            <a:avLst/>
          </a:prstGeom>
          <a:solidFill>
            <a:srgbClr val="D9D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p:cNvSpPr/>
          <p:nvPr/>
        </p:nvSpPr>
        <p:spPr>
          <a:xfrm>
            <a:off x="173620" y="231494"/>
            <a:ext cx="11781313" cy="6342926"/>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1514" y="1577524"/>
            <a:ext cx="7907770" cy="5280476"/>
          </a:xfrm>
          <a:prstGeom prst="rect">
            <a:avLst/>
          </a:prstGeom>
        </p:spPr>
      </p:pic>
      <p:sp>
        <p:nvSpPr>
          <p:cNvPr id="7" name="Espaço Reservado para Conteúdo 2"/>
          <p:cNvSpPr txBox="1">
            <a:spLocks/>
          </p:cNvSpPr>
          <p:nvPr/>
        </p:nvSpPr>
        <p:spPr>
          <a:xfrm>
            <a:off x="517217" y="3290578"/>
            <a:ext cx="6786409" cy="23621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“Fugi da prostituição. Qualquer outro pecado que o homem comete é fora do corpo, mas o que se prostitui peca contra o seu próprio corpo” (1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Co</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6.18).</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8" name="Espaço Reservado para Conteúdo 2"/>
          <p:cNvSpPr txBox="1">
            <a:spLocks/>
          </p:cNvSpPr>
          <p:nvPr/>
        </p:nvSpPr>
        <p:spPr>
          <a:xfrm>
            <a:off x="173621" y="393540"/>
            <a:ext cx="11781312" cy="131951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BR" sz="80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QUE A BÍBLIA DIZ?</a:t>
            </a:r>
            <a:endParaRPr lang="pt-BR" sz="8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8805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p:cNvSpPr/>
          <p:nvPr/>
        </p:nvSpPr>
        <p:spPr>
          <a:xfrm>
            <a:off x="0" y="0"/>
            <a:ext cx="12192000" cy="6858000"/>
          </a:xfrm>
          <a:prstGeom prst="rect">
            <a:avLst/>
          </a:prstGeom>
          <a:solidFill>
            <a:srgbClr val="D9D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p:cNvSpPr/>
          <p:nvPr/>
        </p:nvSpPr>
        <p:spPr>
          <a:xfrm>
            <a:off x="173620" y="231494"/>
            <a:ext cx="11781313" cy="6342926"/>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1514" y="1577524"/>
            <a:ext cx="7907770" cy="5280476"/>
          </a:xfrm>
          <a:prstGeom prst="rect">
            <a:avLst/>
          </a:prstGeom>
        </p:spPr>
      </p:pic>
      <p:sp>
        <p:nvSpPr>
          <p:cNvPr id="7" name="Espaço Reservado para Conteúdo 2"/>
          <p:cNvSpPr txBox="1">
            <a:spLocks/>
          </p:cNvSpPr>
          <p:nvPr/>
        </p:nvSpPr>
        <p:spPr>
          <a:xfrm>
            <a:off x="517218" y="2720051"/>
            <a:ext cx="6821131" cy="385436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“Não vos negueis um ao outro, senão de comum acordo por algum tempo, a fim de vos aplicardes à oração e depois vos ajuntardes outra vez, para que Satanás não vos tente pela vossa incontinência” (1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Co</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7.5).</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8" name="Espaço Reservado para Conteúdo 2"/>
          <p:cNvSpPr txBox="1">
            <a:spLocks/>
          </p:cNvSpPr>
          <p:nvPr/>
        </p:nvSpPr>
        <p:spPr>
          <a:xfrm>
            <a:off x="173621" y="393540"/>
            <a:ext cx="11781312" cy="131951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BR" sz="80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QUE A BÍBLIA DIZ?</a:t>
            </a:r>
            <a:endParaRPr lang="pt-BR" sz="8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3090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p:cNvSpPr/>
          <p:nvPr/>
        </p:nvSpPr>
        <p:spPr>
          <a:xfrm>
            <a:off x="0" y="0"/>
            <a:ext cx="12192000" cy="6858000"/>
          </a:xfrm>
          <a:prstGeom prst="rect">
            <a:avLst/>
          </a:prstGeom>
          <a:solidFill>
            <a:srgbClr val="D9D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p:cNvSpPr/>
          <p:nvPr/>
        </p:nvSpPr>
        <p:spPr>
          <a:xfrm>
            <a:off x="173620" y="231494"/>
            <a:ext cx="11781313" cy="6342926"/>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1514" y="1577524"/>
            <a:ext cx="7907770" cy="5280476"/>
          </a:xfrm>
          <a:prstGeom prst="rect">
            <a:avLst/>
          </a:prstGeom>
        </p:spPr>
      </p:pic>
      <p:sp>
        <p:nvSpPr>
          <p:cNvPr id="7" name="Espaço Reservado para Conteúdo 2"/>
          <p:cNvSpPr txBox="1">
            <a:spLocks/>
          </p:cNvSpPr>
          <p:nvPr/>
        </p:nvSpPr>
        <p:spPr>
          <a:xfrm>
            <a:off x="517217" y="2731625"/>
            <a:ext cx="6786409" cy="29210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“Exterminai, pois, as vossas inclinações carnais: a prostituição, a impureza, a paixão, a vil concupiscência e a avareza, que é idolatria; pelas quais coisas vem a ira de Deus sobre os filhos da desobediência” (Cl 3.5,6).</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8" name="Espaço Reservado para Conteúdo 2"/>
          <p:cNvSpPr txBox="1">
            <a:spLocks/>
          </p:cNvSpPr>
          <p:nvPr/>
        </p:nvSpPr>
        <p:spPr>
          <a:xfrm>
            <a:off x="173621" y="393540"/>
            <a:ext cx="11781312" cy="131951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BR" sz="80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QUE A BÍBLIA DIZ?</a:t>
            </a:r>
            <a:endParaRPr lang="pt-BR" sz="8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1068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p:cNvSpPr/>
          <p:nvPr/>
        </p:nvSpPr>
        <p:spPr>
          <a:xfrm>
            <a:off x="0" y="0"/>
            <a:ext cx="12192000" cy="6858000"/>
          </a:xfrm>
          <a:prstGeom prst="rect">
            <a:avLst/>
          </a:prstGeom>
          <a:solidFill>
            <a:srgbClr val="D9D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p:cNvSpPr/>
          <p:nvPr/>
        </p:nvSpPr>
        <p:spPr>
          <a:xfrm>
            <a:off x="173620" y="231494"/>
            <a:ext cx="11781313" cy="6342926"/>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1514" y="1577524"/>
            <a:ext cx="7907770" cy="5280476"/>
          </a:xfrm>
          <a:prstGeom prst="rect">
            <a:avLst/>
          </a:prstGeom>
        </p:spPr>
      </p:pic>
      <p:sp>
        <p:nvSpPr>
          <p:cNvPr id="7" name="Espaço Reservado para Conteúdo 2"/>
          <p:cNvSpPr txBox="1">
            <a:spLocks/>
          </p:cNvSpPr>
          <p:nvPr/>
        </p:nvSpPr>
        <p:spPr>
          <a:xfrm>
            <a:off x="517218" y="2430684"/>
            <a:ext cx="6867430" cy="414373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“Porque esta é a vontade de Deus, a saber, a vossa santificação; que vos abstenhais da prostituição, que cada um de vós saiba possuir o seu vaso em santidade e honra, não na paixão da concupiscência, como os gentios que não conhecem a Deus” (1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Ts</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4.3-5).</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8" name="Espaço Reservado para Conteúdo 2"/>
          <p:cNvSpPr txBox="1">
            <a:spLocks/>
          </p:cNvSpPr>
          <p:nvPr/>
        </p:nvSpPr>
        <p:spPr>
          <a:xfrm>
            <a:off x="173621" y="393540"/>
            <a:ext cx="11781312" cy="131951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BR" sz="80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QUE A BÍBLIA DIZ?</a:t>
            </a:r>
            <a:endParaRPr lang="pt-BR" sz="8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841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p:cNvSpPr/>
          <p:nvPr/>
        </p:nvSpPr>
        <p:spPr>
          <a:xfrm>
            <a:off x="0" y="-31356"/>
            <a:ext cx="12192000" cy="6858000"/>
          </a:xfrm>
          <a:prstGeom prst="rect">
            <a:avLst/>
          </a:prstGeom>
          <a:solidFill>
            <a:srgbClr val="D9D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p:cNvSpPr/>
          <p:nvPr/>
        </p:nvSpPr>
        <p:spPr>
          <a:xfrm>
            <a:off x="173620" y="231494"/>
            <a:ext cx="11781313" cy="6342926"/>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1514" y="1577524"/>
            <a:ext cx="7907770" cy="5280476"/>
          </a:xfrm>
          <a:prstGeom prst="rect">
            <a:avLst/>
          </a:prstGeom>
        </p:spPr>
      </p:pic>
      <p:sp>
        <p:nvSpPr>
          <p:cNvPr id="7" name="Espaço Reservado para Conteúdo 2"/>
          <p:cNvSpPr txBox="1">
            <a:spLocks/>
          </p:cNvSpPr>
          <p:nvPr/>
        </p:nvSpPr>
        <p:spPr>
          <a:xfrm>
            <a:off x="517217" y="3217762"/>
            <a:ext cx="6786409" cy="24349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“Honrado entre todos seja o matrimônio e o leito sem mácula; pois aos devassos e adúlteros, Deus os julgará”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Hb</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13.4).</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8" name="Espaço Reservado para Conteúdo 2"/>
          <p:cNvSpPr txBox="1">
            <a:spLocks/>
          </p:cNvSpPr>
          <p:nvPr/>
        </p:nvSpPr>
        <p:spPr>
          <a:xfrm>
            <a:off x="173621" y="393540"/>
            <a:ext cx="11781312" cy="131951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BR" sz="80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QUE A BÍBLIA DIZ?</a:t>
            </a:r>
            <a:endParaRPr lang="pt-BR" sz="8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0600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p:cNvSpPr/>
          <p:nvPr/>
        </p:nvSpPr>
        <p:spPr>
          <a:xfrm>
            <a:off x="0" y="0"/>
            <a:ext cx="12192000" cy="6858000"/>
          </a:xfrm>
          <a:prstGeom prst="rect">
            <a:avLst/>
          </a:prstGeom>
          <a:solidFill>
            <a:srgbClr val="D9D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p:cNvSpPr/>
          <p:nvPr/>
        </p:nvSpPr>
        <p:spPr>
          <a:xfrm>
            <a:off x="173620" y="231494"/>
            <a:ext cx="11781313" cy="6342926"/>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Conteúdo 2"/>
          <p:cNvSpPr txBox="1">
            <a:spLocks/>
          </p:cNvSpPr>
          <p:nvPr/>
        </p:nvSpPr>
        <p:spPr>
          <a:xfrm>
            <a:off x="173621" y="405114"/>
            <a:ext cx="11781312" cy="1307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BR" sz="80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COMO VENCER A IMORALIDADE</a:t>
            </a:r>
            <a:endParaRPr lang="pt-BR" sz="8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 name="Espaço Reservado para Conteúdo 2"/>
          <p:cNvSpPr txBox="1">
            <a:spLocks/>
          </p:cNvSpPr>
          <p:nvPr/>
        </p:nvSpPr>
        <p:spPr>
          <a:xfrm>
            <a:off x="2233914" y="2827118"/>
            <a:ext cx="9721020" cy="11753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BR" sz="3200" b="1" dirty="0" smtClean="0">
                <a:effectLst>
                  <a:outerShdw blurRad="38100" dist="38100" dir="2700000" algn="tl">
                    <a:srgbClr val="000000">
                      <a:alpha val="43137"/>
                    </a:srgbClr>
                  </a:outerShdw>
                </a:effectLst>
              </a:rPr>
              <a:t>1) Alimente o espírito, e não a carne. Tome cuidado  com o que vê, assiste, acessa, frequenta, lê e ouve.</a:t>
            </a:r>
          </a:p>
        </p:txBody>
      </p:sp>
      <p:pic>
        <p:nvPicPr>
          <p:cNvPr id="11" name="Picture 2" descr="Resultado de imagem para man png"/>
          <p:cNvPicPr>
            <a:picLocks noChangeAspect="1" noChangeArrowheads="1"/>
          </p:cNvPicPr>
          <p:nvPr/>
        </p:nvPicPr>
        <p:blipFill>
          <a:blip r:embed="rId2" cstate="print"/>
          <a:srcRect/>
          <a:stretch>
            <a:fillRect/>
          </a:stretch>
        </p:blipFill>
        <p:spPr bwMode="auto">
          <a:xfrm>
            <a:off x="-205974" y="2289404"/>
            <a:ext cx="3114654" cy="3779561"/>
          </a:xfrm>
          <a:prstGeom prst="rect">
            <a:avLst/>
          </a:prstGeom>
          <a:noFill/>
        </p:spPr>
      </p:pic>
      <p:sp>
        <p:nvSpPr>
          <p:cNvPr id="7" name="Espaço Reservado para Conteúdo 2"/>
          <p:cNvSpPr txBox="1">
            <a:spLocks/>
          </p:cNvSpPr>
          <p:nvPr/>
        </p:nvSpPr>
        <p:spPr>
          <a:xfrm>
            <a:off x="2233914" y="4002458"/>
            <a:ext cx="9619418" cy="25719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Fiz pacto com os meus olhos; como, pois, os fixaria numa virgem? Pois, que porção teria eu de Deus lá de cima, e que herança do Todo-Poderoso lá do alto? Não é a destruição para o perverso, e o desastre, para os obradores da iniquidade?” (Jó 31.1-3).</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6423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p:cNvSpPr/>
          <p:nvPr/>
        </p:nvSpPr>
        <p:spPr>
          <a:xfrm>
            <a:off x="0" y="0"/>
            <a:ext cx="12192000" cy="6858000"/>
          </a:xfrm>
          <a:prstGeom prst="rect">
            <a:avLst/>
          </a:prstGeom>
          <a:solidFill>
            <a:srgbClr val="D9D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p:cNvSpPr/>
          <p:nvPr/>
        </p:nvSpPr>
        <p:spPr>
          <a:xfrm>
            <a:off x="173620" y="231494"/>
            <a:ext cx="11781313" cy="6342926"/>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Conteúdo 2"/>
          <p:cNvSpPr txBox="1">
            <a:spLocks/>
          </p:cNvSpPr>
          <p:nvPr/>
        </p:nvSpPr>
        <p:spPr>
          <a:xfrm>
            <a:off x="173621" y="405114"/>
            <a:ext cx="11781312" cy="1307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BR" sz="80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COMO VENCER A IMORALIDADE</a:t>
            </a:r>
            <a:endParaRPr lang="pt-BR" sz="8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 name="Espaço Reservado para Conteúdo 2"/>
          <p:cNvSpPr txBox="1">
            <a:spLocks/>
          </p:cNvSpPr>
          <p:nvPr/>
        </p:nvSpPr>
        <p:spPr>
          <a:xfrm>
            <a:off x="2222624" y="3068105"/>
            <a:ext cx="9721020" cy="11753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BR" sz="3200" b="1" dirty="0" smtClean="0">
                <a:effectLst>
                  <a:outerShdw blurRad="38100" dist="38100" dir="2700000" algn="tl">
                    <a:srgbClr val="000000">
                      <a:alpha val="43137"/>
                    </a:srgbClr>
                  </a:outerShdw>
                </a:effectLst>
              </a:rPr>
              <a:t>2) Seja humilde e cuidadoso. Não pense que está acima da possibilidade de cair.  Evite até a aparência do mal.</a:t>
            </a:r>
          </a:p>
        </p:txBody>
      </p:sp>
      <p:pic>
        <p:nvPicPr>
          <p:cNvPr id="11" name="Picture 2" descr="Resultado de imagem para man png"/>
          <p:cNvPicPr>
            <a:picLocks noChangeAspect="1" noChangeArrowheads="1"/>
          </p:cNvPicPr>
          <p:nvPr/>
        </p:nvPicPr>
        <p:blipFill>
          <a:blip r:embed="rId2" cstate="print"/>
          <a:srcRect/>
          <a:stretch>
            <a:fillRect/>
          </a:stretch>
        </p:blipFill>
        <p:spPr bwMode="auto">
          <a:xfrm>
            <a:off x="-205974" y="2289404"/>
            <a:ext cx="3114654" cy="3779561"/>
          </a:xfrm>
          <a:prstGeom prst="rect">
            <a:avLst/>
          </a:prstGeom>
          <a:noFill/>
        </p:spPr>
      </p:pic>
      <p:sp>
        <p:nvSpPr>
          <p:cNvPr id="7" name="Espaço Reservado para Conteúdo 2"/>
          <p:cNvSpPr txBox="1">
            <a:spLocks/>
          </p:cNvSpPr>
          <p:nvPr/>
        </p:nvSpPr>
        <p:spPr>
          <a:xfrm>
            <a:off x="2222623" y="5358772"/>
            <a:ext cx="9619418" cy="9194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“Abstende-vos de toda espécie de mal” (1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Ts</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5.22).</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 name="Espaço Reservado para Conteúdo 2"/>
          <p:cNvSpPr txBox="1">
            <a:spLocks/>
          </p:cNvSpPr>
          <p:nvPr/>
        </p:nvSpPr>
        <p:spPr>
          <a:xfrm>
            <a:off x="2222623" y="4178214"/>
            <a:ext cx="8806621" cy="9194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“Aquele, pois, que pensa estar em pé, olhe não caia” (1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Co</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10.12).</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6601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p:cNvSpPr/>
          <p:nvPr/>
        </p:nvSpPr>
        <p:spPr>
          <a:xfrm>
            <a:off x="0" y="0"/>
            <a:ext cx="12192000" cy="6858000"/>
          </a:xfrm>
          <a:prstGeom prst="rect">
            <a:avLst/>
          </a:prstGeom>
          <a:solidFill>
            <a:srgbClr val="D9D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p:cNvSpPr/>
          <p:nvPr/>
        </p:nvSpPr>
        <p:spPr>
          <a:xfrm>
            <a:off x="173620" y="231494"/>
            <a:ext cx="11781313" cy="6342926"/>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Conteúdo 2"/>
          <p:cNvSpPr txBox="1">
            <a:spLocks/>
          </p:cNvSpPr>
          <p:nvPr/>
        </p:nvSpPr>
        <p:spPr>
          <a:xfrm>
            <a:off x="173621" y="405114"/>
            <a:ext cx="11781312" cy="1307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BR" sz="80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COMO VENCER A IMORALIDADE</a:t>
            </a:r>
            <a:endParaRPr lang="pt-BR" sz="8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 name="Espaço Reservado para Conteúdo 2"/>
          <p:cNvSpPr txBox="1">
            <a:spLocks/>
          </p:cNvSpPr>
          <p:nvPr/>
        </p:nvSpPr>
        <p:spPr>
          <a:xfrm>
            <a:off x="2233913" y="3003844"/>
            <a:ext cx="9721020" cy="11753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BR" sz="3200" b="1" dirty="0" smtClean="0">
                <a:effectLst>
                  <a:outerShdw blurRad="38100" dist="38100" dir="2700000" algn="tl">
                    <a:srgbClr val="000000">
                      <a:alpha val="43137"/>
                    </a:srgbClr>
                  </a:outerShdw>
                </a:effectLst>
              </a:rPr>
              <a:t>3) Viva uma sexualidade saudável. Desfrute dentro da vontade de Deus aquilo que ele criou para o seu bem.</a:t>
            </a:r>
          </a:p>
        </p:txBody>
      </p:sp>
      <p:pic>
        <p:nvPicPr>
          <p:cNvPr id="11" name="Picture 2" descr="Resultado de imagem para man png"/>
          <p:cNvPicPr>
            <a:picLocks noChangeAspect="1" noChangeArrowheads="1"/>
          </p:cNvPicPr>
          <p:nvPr/>
        </p:nvPicPr>
        <p:blipFill>
          <a:blip r:embed="rId2" cstate="print"/>
          <a:srcRect/>
          <a:stretch>
            <a:fillRect/>
          </a:stretch>
        </p:blipFill>
        <p:spPr bwMode="auto">
          <a:xfrm>
            <a:off x="-205974" y="2289404"/>
            <a:ext cx="3114654" cy="3779561"/>
          </a:xfrm>
          <a:prstGeom prst="rect">
            <a:avLst/>
          </a:prstGeom>
          <a:noFill/>
        </p:spPr>
      </p:pic>
      <p:sp>
        <p:nvSpPr>
          <p:cNvPr id="7" name="Espaço Reservado para Conteúdo 2"/>
          <p:cNvSpPr txBox="1">
            <a:spLocks/>
          </p:cNvSpPr>
          <p:nvPr/>
        </p:nvSpPr>
        <p:spPr>
          <a:xfrm>
            <a:off x="2233913" y="4134647"/>
            <a:ext cx="9619418" cy="23404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“Seja bendito o teu manancial, e regozija-te na mulher da tua mocidade. Como corça amorosa e graciosa cabra montesa, saciem-te o seus seios em todo o tempo, e pelo seu amor sê encantado perpetuamente”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Pv</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5.18,19).</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594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p:cNvSpPr/>
          <p:nvPr/>
        </p:nvSpPr>
        <p:spPr>
          <a:xfrm>
            <a:off x="0" y="0"/>
            <a:ext cx="12192000" cy="6858000"/>
          </a:xfrm>
          <a:prstGeom prst="rect">
            <a:avLst/>
          </a:prstGeom>
          <a:solidFill>
            <a:srgbClr val="F3F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Título 1"/>
          <p:cNvSpPr txBox="1">
            <a:spLocks/>
          </p:cNvSpPr>
          <p:nvPr/>
        </p:nvSpPr>
        <p:spPr>
          <a:xfrm>
            <a:off x="6366722" y="144735"/>
            <a:ext cx="5181600" cy="312313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36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conflito com a nossa carne é uma guerra que teremos que travar durante toda a nossa vida” (Mark I. </a:t>
            </a:r>
            <a:r>
              <a:rPr lang="pt-BR" sz="3600" b="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Bubeck</a:t>
            </a:r>
            <a:r>
              <a:rPr lang="pt-BR" sz="36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endParaRPr lang="pt-BR" sz="36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2" name="Retângulo 21"/>
          <p:cNvSpPr/>
          <p:nvPr/>
        </p:nvSpPr>
        <p:spPr>
          <a:xfrm>
            <a:off x="0" y="3750198"/>
            <a:ext cx="11954933" cy="2824222"/>
          </a:xfrm>
          <a:prstGeom prst="rect">
            <a:avLst/>
          </a:prstGeom>
          <a:solidFill>
            <a:srgbClr val="656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Título 1"/>
          <p:cNvSpPr txBox="1">
            <a:spLocks/>
          </p:cNvSpPr>
          <p:nvPr/>
        </p:nvSpPr>
        <p:spPr>
          <a:xfrm>
            <a:off x="5955169" y="3524204"/>
            <a:ext cx="5886875" cy="30502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8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PRÓXIMO ESTUDO: 35) MATERIALISMO E BATALHA ESPIRITUAL</a:t>
            </a:r>
            <a:endParaRPr lang="pt-BR" sz="48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5" name="Retângulo 24"/>
          <p:cNvSpPr/>
          <p:nvPr/>
        </p:nvSpPr>
        <p:spPr>
          <a:xfrm>
            <a:off x="173620" y="231494"/>
            <a:ext cx="11781313" cy="6342926"/>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73466" cy="7089495"/>
          </a:xfrm>
          <a:prstGeom prst="rect">
            <a:avLst/>
          </a:prstGeom>
        </p:spPr>
      </p:pic>
    </p:spTree>
    <p:extLst>
      <p:ext uri="{BB962C8B-B14F-4D97-AF65-F5344CB8AC3E}">
        <p14:creationId xmlns:p14="http://schemas.microsoft.com/office/powerpoint/2010/main" val="247228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p:cNvSpPr/>
          <p:nvPr/>
        </p:nvSpPr>
        <p:spPr>
          <a:xfrm>
            <a:off x="0" y="0"/>
            <a:ext cx="12192000" cy="6858000"/>
          </a:xfrm>
          <a:prstGeom prst="rect">
            <a:avLst/>
          </a:prstGeom>
          <a:solidFill>
            <a:srgbClr val="D9D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p:cNvSpPr/>
          <p:nvPr/>
        </p:nvSpPr>
        <p:spPr>
          <a:xfrm>
            <a:off x="173620" y="231494"/>
            <a:ext cx="11781313" cy="6342926"/>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Conteúdo 2"/>
          <p:cNvSpPr txBox="1">
            <a:spLocks/>
          </p:cNvSpPr>
          <p:nvPr/>
        </p:nvSpPr>
        <p:spPr>
          <a:xfrm>
            <a:off x="173621" y="405114"/>
            <a:ext cx="11781312" cy="1307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BR" sz="80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 BATALHA ESPIRITUAL E O SEXO </a:t>
            </a:r>
            <a:endParaRPr lang="pt-BR" sz="8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 name="Espaço Reservado para Conteúdo 2"/>
          <p:cNvSpPr txBox="1">
            <a:spLocks/>
          </p:cNvSpPr>
          <p:nvPr/>
        </p:nvSpPr>
        <p:spPr>
          <a:xfrm>
            <a:off x="2233913" y="2827118"/>
            <a:ext cx="9839553" cy="38890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BR" sz="3200" b="1" dirty="0" smtClean="0">
                <a:effectLst>
                  <a:outerShdw blurRad="38100" dist="38100" dir="2700000" algn="tl">
                    <a:srgbClr val="000000">
                      <a:alpha val="43137"/>
                    </a:srgbClr>
                  </a:outerShdw>
                </a:effectLst>
              </a:rPr>
              <a:t>1) O diabo nos tenta, para que não tenhamos uma vida sexual pura.</a:t>
            </a:r>
          </a:p>
          <a:p>
            <a:pPr algn="l"/>
            <a:endParaRPr lang="pt-BR" sz="800" b="1" dirty="0" smtClean="0">
              <a:effectLst>
                <a:outerShdw blurRad="38100" dist="38100" dir="2700000" algn="tl">
                  <a:srgbClr val="000000">
                    <a:alpha val="43137"/>
                  </a:srgbClr>
                </a:outerShdw>
              </a:effectLst>
            </a:endParaRPr>
          </a:p>
          <a:p>
            <a:pPr algn="l"/>
            <a:r>
              <a:rPr lang="pt-BR" sz="3200" b="1" dirty="0" smtClean="0">
                <a:effectLst>
                  <a:outerShdw blurRad="38100" dist="38100" dir="2700000" algn="tl">
                    <a:srgbClr val="000000">
                      <a:alpha val="43137"/>
                    </a:srgbClr>
                  </a:outerShdw>
                </a:effectLst>
              </a:rPr>
              <a:t>2) A carne nos pressiona, buscando levar-nos a uma expressão da sexualidade fora dos padrões de Deus.</a:t>
            </a:r>
          </a:p>
          <a:p>
            <a:pPr algn="l"/>
            <a:endParaRPr lang="pt-BR" sz="800" b="1" dirty="0" smtClean="0">
              <a:effectLst>
                <a:outerShdw blurRad="38100" dist="38100" dir="2700000" algn="tl">
                  <a:srgbClr val="000000">
                    <a:alpha val="43137"/>
                  </a:srgbClr>
                </a:outerShdw>
              </a:effectLst>
            </a:endParaRPr>
          </a:p>
          <a:p>
            <a:pPr algn="l"/>
            <a:r>
              <a:rPr lang="pt-BR" sz="3200" b="1" dirty="0" smtClean="0">
                <a:effectLst>
                  <a:outerShdw blurRad="38100" dist="38100" dir="2700000" algn="tl">
                    <a:srgbClr val="000000">
                      <a:alpha val="43137"/>
                    </a:srgbClr>
                  </a:outerShdw>
                </a:effectLst>
              </a:rPr>
              <a:t>3) O mundo nos assedia, expondo-nos a toda sorte de estímulos e pensamentos contrários à santidade.</a:t>
            </a:r>
            <a:endParaRPr lang="pt-BR" sz="3200" b="1" dirty="0">
              <a:effectLst>
                <a:outerShdw blurRad="38100" dist="38100" dir="2700000" algn="tl">
                  <a:srgbClr val="000000">
                    <a:alpha val="43137"/>
                  </a:srgbClr>
                </a:outerShdw>
              </a:effectLst>
            </a:endParaRPr>
          </a:p>
        </p:txBody>
      </p:sp>
      <p:pic>
        <p:nvPicPr>
          <p:cNvPr id="10" name="Picture 2" descr="http://merchantwarehouse.com/sites/merchantwarehouse.com/themes/mw2012/images/homepage-banner-slide-people/hp-banner-slide-3-person-reseller.png"/>
          <p:cNvPicPr>
            <a:picLocks noChangeAspect="1" noChangeArrowheads="1"/>
          </p:cNvPicPr>
          <p:nvPr/>
        </p:nvPicPr>
        <p:blipFill>
          <a:blip r:embed="rId2" cstate="print"/>
          <a:srcRect/>
          <a:stretch>
            <a:fillRect/>
          </a:stretch>
        </p:blipFill>
        <p:spPr bwMode="auto">
          <a:xfrm flipH="1">
            <a:off x="464125" y="2289404"/>
            <a:ext cx="1305664" cy="3708665"/>
          </a:xfrm>
          <a:prstGeom prst="rect">
            <a:avLst/>
          </a:prstGeom>
          <a:noFill/>
        </p:spPr>
      </p:pic>
    </p:spTree>
    <p:extLst>
      <p:ext uri="{BB962C8B-B14F-4D97-AF65-F5344CB8AC3E}">
        <p14:creationId xmlns:p14="http://schemas.microsoft.com/office/powerpoint/2010/main" val="110138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p:cNvSpPr/>
          <p:nvPr/>
        </p:nvSpPr>
        <p:spPr>
          <a:xfrm>
            <a:off x="0" y="0"/>
            <a:ext cx="12192000" cy="6858000"/>
          </a:xfrm>
          <a:prstGeom prst="rect">
            <a:avLst/>
          </a:prstGeom>
          <a:solidFill>
            <a:srgbClr val="D9D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p:cNvSpPr/>
          <p:nvPr/>
        </p:nvSpPr>
        <p:spPr>
          <a:xfrm>
            <a:off x="173620" y="231494"/>
            <a:ext cx="11781313" cy="6342926"/>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Conteúdo 2"/>
          <p:cNvSpPr txBox="1">
            <a:spLocks/>
          </p:cNvSpPr>
          <p:nvPr/>
        </p:nvSpPr>
        <p:spPr>
          <a:xfrm>
            <a:off x="173621" y="405114"/>
            <a:ext cx="11781312" cy="1307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BR" sz="80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 BATALHA QUE DAVI PERDEU</a:t>
            </a:r>
            <a:endParaRPr lang="pt-BR" sz="8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 name="Espaço Reservado para Conteúdo 2"/>
          <p:cNvSpPr txBox="1">
            <a:spLocks/>
          </p:cNvSpPr>
          <p:nvPr/>
        </p:nvSpPr>
        <p:spPr>
          <a:xfrm>
            <a:off x="2233913" y="2827118"/>
            <a:ext cx="9839553" cy="38890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BR" sz="3200" b="1" dirty="0" smtClean="0">
                <a:effectLst>
                  <a:outerShdw blurRad="38100" dist="38100" dir="2700000" algn="tl">
                    <a:srgbClr val="000000">
                      <a:alpha val="43137"/>
                    </a:srgbClr>
                  </a:outerShdw>
                </a:effectLst>
              </a:rPr>
              <a:t>1) Ele se afastou dos seus irmãos e foi relaxado com a sua vida espiritual.</a:t>
            </a:r>
          </a:p>
          <a:p>
            <a:pPr algn="l"/>
            <a:endParaRPr lang="pt-BR" sz="800" b="1" dirty="0" smtClean="0">
              <a:effectLst>
                <a:outerShdw blurRad="38100" dist="38100" dir="2700000" algn="tl">
                  <a:srgbClr val="000000">
                    <a:alpha val="43137"/>
                  </a:srgbClr>
                </a:outerShdw>
              </a:effectLst>
            </a:endParaRPr>
          </a:p>
          <a:p>
            <a:pPr algn="l"/>
            <a:r>
              <a:rPr lang="pt-BR" sz="3200" b="1" dirty="0" smtClean="0">
                <a:effectLst>
                  <a:outerShdw blurRad="38100" dist="38100" dir="2700000" algn="tl">
                    <a:srgbClr val="000000">
                      <a:alpha val="43137"/>
                    </a:srgbClr>
                  </a:outerShdw>
                </a:effectLst>
              </a:rPr>
              <a:t>2) Ele permitiu que uma tentação se transformasse em uma fantasia, e que uma fantasia se transformasse em uma ação.</a:t>
            </a:r>
          </a:p>
          <a:p>
            <a:pPr algn="l"/>
            <a:endParaRPr lang="pt-BR" sz="800" b="1" dirty="0" smtClean="0">
              <a:effectLst>
                <a:outerShdw blurRad="38100" dist="38100" dir="2700000" algn="tl">
                  <a:srgbClr val="000000">
                    <a:alpha val="43137"/>
                  </a:srgbClr>
                </a:outerShdw>
              </a:effectLst>
            </a:endParaRPr>
          </a:p>
          <a:p>
            <a:pPr algn="l"/>
            <a:r>
              <a:rPr lang="pt-BR" sz="3200" b="1" dirty="0" smtClean="0">
                <a:effectLst>
                  <a:outerShdw blurRad="38100" dist="38100" dir="2700000" algn="tl">
                    <a:srgbClr val="000000">
                      <a:alpha val="43137"/>
                    </a:srgbClr>
                  </a:outerShdw>
                </a:effectLst>
              </a:rPr>
              <a:t>3) Ele tentou ocultar o seu pecado.</a:t>
            </a:r>
            <a:endParaRPr lang="pt-BR" sz="3200" b="1" dirty="0">
              <a:effectLst>
                <a:outerShdw blurRad="38100" dist="38100" dir="2700000" algn="tl">
                  <a:srgbClr val="000000">
                    <a:alpha val="43137"/>
                  </a:srgbClr>
                </a:outerShdw>
              </a:effectLst>
            </a:endParaRPr>
          </a:p>
        </p:txBody>
      </p:sp>
      <p:pic>
        <p:nvPicPr>
          <p:cNvPr id="11" name="Picture 14" descr="http://www.friendsandheroes.tv/images/bible_characters/jezebel.png"/>
          <p:cNvPicPr>
            <a:picLocks noChangeAspect="1" noChangeArrowheads="1"/>
          </p:cNvPicPr>
          <p:nvPr/>
        </p:nvPicPr>
        <p:blipFill>
          <a:blip r:embed="rId2" cstate="print"/>
          <a:srcRect/>
          <a:stretch>
            <a:fillRect/>
          </a:stretch>
        </p:blipFill>
        <p:spPr bwMode="auto">
          <a:xfrm flipH="1">
            <a:off x="463667" y="1972784"/>
            <a:ext cx="740100" cy="1708667"/>
          </a:xfrm>
          <a:prstGeom prst="rect">
            <a:avLst/>
          </a:prstGeom>
          <a:noFill/>
        </p:spPr>
      </p:pic>
      <p:pic>
        <p:nvPicPr>
          <p:cNvPr id="12" name="Picture 10" descr="http://www.friendsandheroes.com/sites/default/files/king_david%5B1%5D.png"/>
          <p:cNvPicPr>
            <a:picLocks noChangeAspect="1" noChangeArrowheads="1"/>
          </p:cNvPicPr>
          <p:nvPr/>
        </p:nvPicPr>
        <p:blipFill>
          <a:blip r:embed="rId3" cstate="print"/>
          <a:srcRect/>
          <a:stretch>
            <a:fillRect/>
          </a:stretch>
        </p:blipFill>
        <p:spPr bwMode="auto">
          <a:xfrm flipH="1">
            <a:off x="278471" y="2525997"/>
            <a:ext cx="2340253" cy="3764757"/>
          </a:xfrm>
          <a:prstGeom prst="rect">
            <a:avLst/>
          </a:prstGeom>
          <a:noFill/>
        </p:spPr>
      </p:pic>
    </p:spTree>
    <p:extLst>
      <p:ext uri="{BB962C8B-B14F-4D97-AF65-F5344CB8AC3E}">
        <p14:creationId xmlns:p14="http://schemas.microsoft.com/office/powerpoint/2010/main" val="273799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p:cNvSpPr/>
          <p:nvPr/>
        </p:nvSpPr>
        <p:spPr>
          <a:xfrm>
            <a:off x="0" y="0"/>
            <a:ext cx="12192000" cy="6858000"/>
          </a:xfrm>
          <a:prstGeom prst="rect">
            <a:avLst/>
          </a:prstGeom>
          <a:solidFill>
            <a:srgbClr val="D9D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p:cNvSpPr/>
          <p:nvPr/>
        </p:nvSpPr>
        <p:spPr>
          <a:xfrm>
            <a:off x="173620" y="231494"/>
            <a:ext cx="11781313" cy="6342926"/>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Espaço Reservado para Conteúdo 2"/>
          <p:cNvSpPr txBox="1">
            <a:spLocks/>
          </p:cNvSpPr>
          <p:nvPr/>
        </p:nvSpPr>
        <p:spPr>
          <a:xfrm>
            <a:off x="218775" y="519289"/>
            <a:ext cx="11691001" cy="605513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“Não foi Satanás quem criou o desejo sexual, mas ele tenta destruir algo que Deus criou para ser bom. Existem dois modos pelos quais você pode destruir uma pérola. Você pode cortá-la fora da ostra antes que tenha amadurecido ou você pode dá-la de alimento aos porcos. Satanás faz o possível para remover o desejo sexual da ostra da graça e da verdade de Deus. Se ele conseguir que pessoas isolem o sexo da realidade de Deus, ele terá virtualmente destruído seu verdadeiro significado e beleza. Ele também faz o possível para tomar a pérola do desejo sexual e, ao invés de colocá-la no pendente abençoado do casamento, dá de comer aos porcos da fornicação, do adultério, da pornografia, do incesto, do abuso infantil e da homossexualidade” (John Piper).</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531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p:cNvSpPr/>
          <p:nvPr/>
        </p:nvSpPr>
        <p:spPr>
          <a:xfrm>
            <a:off x="0" y="0"/>
            <a:ext cx="12192000" cy="6858000"/>
          </a:xfrm>
          <a:prstGeom prst="rect">
            <a:avLst/>
          </a:prstGeom>
          <a:solidFill>
            <a:srgbClr val="D9D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p:cNvSpPr/>
          <p:nvPr/>
        </p:nvSpPr>
        <p:spPr>
          <a:xfrm>
            <a:off x="173620" y="231494"/>
            <a:ext cx="11781313" cy="6342926"/>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1514" y="1577524"/>
            <a:ext cx="7907770" cy="5280476"/>
          </a:xfrm>
          <a:prstGeom prst="rect">
            <a:avLst/>
          </a:prstGeom>
        </p:spPr>
      </p:pic>
      <p:sp>
        <p:nvSpPr>
          <p:cNvPr id="7" name="Espaço Reservado para Conteúdo 2"/>
          <p:cNvSpPr txBox="1">
            <a:spLocks/>
          </p:cNvSpPr>
          <p:nvPr/>
        </p:nvSpPr>
        <p:spPr>
          <a:xfrm>
            <a:off x="517217" y="2897037"/>
            <a:ext cx="6786409" cy="27556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“Ouvistes que foi dito: Não adulterarás. Eu, porém, vos digo que todo aquele que olhar para uma mulher para a cobiçar, já em seu coração cometeu adultério com ela”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Mt</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5.27,28).</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8" name="Espaço Reservado para Conteúdo 2"/>
          <p:cNvSpPr txBox="1">
            <a:spLocks/>
          </p:cNvSpPr>
          <p:nvPr/>
        </p:nvSpPr>
        <p:spPr>
          <a:xfrm>
            <a:off x="173621" y="393540"/>
            <a:ext cx="11781312" cy="131951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BR" sz="80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QUE A BÍBLIA DIZ?</a:t>
            </a:r>
            <a:endParaRPr lang="pt-BR" sz="8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3635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p:cNvSpPr/>
          <p:nvPr/>
        </p:nvSpPr>
        <p:spPr>
          <a:xfrm>
            <a:off x="0" y="0"/>
            <a:ext cx="12192000" cy="6858000"/>
          </a:xfrm>
          <a:prstGeom prst="rect">
            <a:avLst/>
          </a:prstGeom>
          <a:solidFill>
            <a:srgbClr val="D9D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p:cNvSpPr/>
          <p:nvPr/>
        </p:nvSpPr>
        <p:spPr>
          <a:xfrm>
            <a:off x="173620" y="231494"/>
            <a:ext cx="11781313" cy="6342926"/>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1514" y="1577524"/>
            <a:ext cx="7907770" cy="5280476"/>
          </a:xfrm>
          <a:prstGeom prst="rect">
            <a:avLst/>
          </a:prstGeom>
        </p:spPr>
      </p:pic>
      <p:sp>
        <p:nvSpPr>
          <p:cNvPr id="7" name="Espaço Reservado para Conteúdo 2"/>
          <p:cNvSpPr txBox="1">
            <a:spLocks/>
          </p:cNvSpPr>
          <p:nvPr/>
        </p:nvSpPr>
        <p:spPr>
          <a:xfrm>
            <a:off x="517217" y="2488557"/>
            <a:ext cx="6786409" cy="316414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“Pois é do interior, do coração dos homens, que procedem os maus pensamentos, as prostituições, os furtos, os homicídios, os adultérios, a cobiça, as maldades, o dolo, a libertinagem, a inveja, a blasfêmia, a soberba, a insensatez” (Mc 7.21,22).</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8" name="Espaço Reservado para Conteúdo 2"/>
          <p:cNvSpPr txBox="1">
            <a:spLocks/>
          </p:cNvSpPr>
          <p:nvPr/>
        </p:nvSpPr>
        <p:spPr>
          <a:xfrm>
            <a:off x="173621" y="393540"/>
            <a:ext cx="11781312" cy="131951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BR" sz="80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QUE A BÍBLIA DIZ?</a:t>
            </a:r>
            <a:endParaRPr lang="pt-BR" sz="8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1109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p:cNvSpPr/>
          <p:nvPr/>
        </p:nvSpPr>
        <p:spPr>
          <a:xfrm>
            <a:off x="0" y="0"/>
            <a:ext cx="12192000" cy="6858000"/>
          </a:xfrm>
          <a:prstGeom prst="rect">
            <a:avLst/>
          </a:prstGeom>
          <a:solidFill>
            <a:srgbClr val="D9D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p:cNvSpPr/>
          <p:nvPr/>
        </p:nvSpPr>
        <p:spPr>
          <a:xfrm>
            <a:off x="173620" y="231494"/>
            <a:ext cx="11781313" cy="6342926"/>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1514" y="1577524"/>
            <a:ext cx="7907770" cy="5280476"/>
          </a:xfrm>
          <a:prstGeom prst="rect">
            <a:avLst/>
          </a:prstGeom>
        </p:spPr>
      </p:pic>
      <p:sp>
        <p:nvSpPr>
          <p:cNvPr id="7" name="Espaço Reservado para Conteúdo 2"/>
          <p:cNvSpPr txBox="1">
            <a:spLocks/>
          </p:cNvSpPr>
          <p:nvPr/>
        </p:nvSpPr>
        <p:spPr>
          <a:xfrm>
            <a:off x="517218" y="1713054"/>
            <a:ext cx="6983178" cy="48613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“Pelo que Deus os entregou a paixões infames. Porque até as suas mulheres mudaram o uso natural no que é contrário à natureza; semelhantemente, também os varões, deixando o uso natural da mulher, se inflamaram em sua sensualidade uns para com os outros, varão com varão, cometendo torpeza e recebendo em si mesmos a devida recompensa do seu erro”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Rm</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1.26,27).</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8" name="Espaço Reservado para Conteúdo 2"/>
          <p:cNvSpPr txBox="1">
            <a:spLocks/>
          </p:cNvSpPr>
          <p:nvPr/>
        </p:nvSpPr>
        <p:spPr>
          <a:xfrm>
            <a:off x="173621" y="393540"/>
            <a:ext cx="11781312" cy="131951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BR" sz="80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QUE A BÍBLIA DIZ?</a:t>
            </a:r>
            <a:endParaRPr lang="pt-BR" sz="8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2819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p:cNvSpPr/>
          <p:nvPr/>
        </p:nvSpPr>
        <p:spPr>
          <a:xfrm>
            <a:off x="0" y="0"/>
            <a:ext cx="12192000" cy="6858000"/>
          </a:xfrm>
          <a:prstGeom prst="rect">
            <a:avLst/>
          </a:prstGeom>
          <a:solidFill>
            <a:srgbClr val="D9D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p:cNvSpPr/>
          <p:nvPr/>
        </p:nvSpPr>
        <p:spPr>
          <a:xfrm>
            <a:off x="173620" y="231494"/>
            <a:ext cx="11781313" cy="6342926"/>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1514" y="1577524"/>
            <a:ext cx="7907770" cy="5280476"/>
          </a:xfrm>
          <a:prstGeom prst="rect">
            <a:avLst/>
          </a:prstGeom>
        </p:spPr>
      </p:pic>
      <p:sp>
        <p:nvSpPr>
          <p:cNvPr id="7" name="Espaço Reservado para Conteúdo 2"/>
          <p:cNvSpPr txBox="1">
            <a:spLocks/>
          </p:cNvSpPr>
          <p:nvPr/>
        </p:nvSpPr>
        <p:spPr>
          <a:xfrm>
            <a:off x="517217" y="2002419"/>
            <a:ext cx="6786409" cy="36502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“Não sabeis que os injustos não herdarão o reino de Deus? Não vos enganeis: nem os devassos, nem os idólatras, nem os adúlteros, nem os efeminados, nem os sodomitas, nem os ladrões, nem os avarentos, nem os bêbedos, nem os maldizentes, nem os roubadores herdarão o reino de Deus” (1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Co</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6.9,10).</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8" name="Espaço Reservado para Conteúdo 2"/>
          <p:cNvSpPr txBox="1">
            <a:spLocks/>
          </p:cNvSpPr>
          <p:nvPr/>
        </p:nvSpPr>
        <p:spPr>
          <a:xfrm>
            <a:off x="173621" y="393540"/>
            <a:ext cx="11781312" cy="131951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BR" sz="80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QUE A BÍBLIA DIZ?</a:t>
            </a:r>
            <a:endParaRPr lang="pt-BR" sz="8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8967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p:cNvSpPr/>
          <p:nvPr/>
        </p:nvSpPr>
        <p:spPr>
          <a:xfrm>
            <a:off x="0" y="0"/>
            <a:ext cx="12192000" cy="6858000"/>
          </a:xfrm>
          <a:prstGeom prst="rect">
            <a:avLst/>
          </a:prstGeom>
          <a:solidFill>
            <a:srgbClr val="D9D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p:cNvSpPr/>
          <p:nvPr/>
        </p:nvSpPr>
        <p:spPr>
          <a:xfrm>
            <a:off x="173620" y="231494"/>
            <a:ext cx="11781313" cy="6342926"/>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1514" y="1577524"/>
            <a:ext cx="7907770" cy="5280476"/>
          </a:xfrm>
          <a:prstGeom prst="rect">
            <a:avLst/>
          </a:prstGeom>
        </p:spPr>
      </p:pic>
      <p:sp>
        <p:nvSpPr>
          <p:cNvPr id="7" name="Espaço Reservado para Conteúdo 2"/>
          <p:cNvSpPr txBox="1">
            <a:spLocks/>
          </p:cNvSpPr>
          <p:nvPr/>
        </p:nvSpPr>
        <p:spPr>
          <a:xfrm>
            <a:off x="517217" y="2152891"/>
            <a:ext cx="6786409" cy="34998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“Não sabeis vós que os vossos corpos são membros de Cristo? Tomarei, pois, os membros de Cristo e os farei membros de uma meretriz? De modo nenhum. Ou não sabeis que o que se une a uma meretriz faz-se um corpo com ela? Porque, como foi dito, os dois serão uma só carne” (1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Co</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6.15,16).</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8" name="Espaço Reservado para Conteúdo 2"/>
          <p:cNvSpPr txBox="1">
            <a:spLocks/>
          </p:cNvSpPr>
          <p:nvPr/>
        </p:nvSpPr>
        <p:spPr>
          <a:xfrm>
            <a:off x="173621" y="393540"/>
            <a:ext cx="11781312" cy="131951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BR" sz="80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QUE A BÍBLIA DIZ?</a:t>
            </a:r>
            <a:endParaRPr lang="pt-BR" sz="8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8117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1103</Words>
  <Application>Microsoft Office PowerPoint</Application>
  <PresentationFormat>Widescreen</PresentationFormat>
  <Paragraphs>49</Paragraphs>
  <Slides>18</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18</vt:i4>
      </vt:variant>
    </vt:vector>
  </HeadingPairs>
  <TitlesOfParts>
    <vt:vector size="25" baseType="lpstr">
      <vt:lpstr>Arial</vt:lpstr>
      <vt:lpstr>Calibri</vt:lpstr>
      <vt:lpstr>Calibri Light</vt:lpstr>
      <vt:lpstr>Cambria</vt:lpstr>
      <vt:lpstr>Rockwell Extra Bold</vt:lpstr>
      <vt:lpstr>Times New Roman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Marcelo</dc:creator>
  <cp:lastModifiedBy>Marcelo</cp:lastModifiedBy>
  <cp:revision>16</cp:revision>
  <dcterms:created xsi:type="dcterms:W3CDTF">2024-11-12T13:54:39Z</dcterms:created>
  <dcterms:modified xsi:type="dcterms:W3CDTF">2024-11-13T12:44:24Z</dcterms:modified>
</cp:coreProperties>
</file>