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9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6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0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3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6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7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119E-2868-4228-9F40-59F2366AAC33}" type="datetimeFigureOut">
              <a:rPr lang="pt-BR" smtClean="0"/>
              <a:t>11/03/2025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4199-4347-42D6-BEE5-75F10ADF3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9151" y="4124843"/>
            <a:ext cx="4656940" cy="255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INTERPRETAR O LIVRO DE DANIEL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564923"/>
            <a:ext cx="6822728" cy="402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Existem três grandes correntes escatológicas cristãs: 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pré-milenismo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(que pode ser histórico ou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dispensacionalista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), o pós-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milenismo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amilenismo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             A declaração doutrinária da Convenção Batista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Brasileira se identifica com 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amilenismo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285053" y="-99918"/>
            <a:ext cx="5906947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INTERPRETAR O LIVRO DE DANIEL?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4" y="1449470"/>
            <a:ext cx="2933700" cy="41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35665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 DE INTERPRETAÇÃO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31371" y="3044957"/>
            <a:ext cx="11425269" cy="34563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lnSpcReduction="10000"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Jesus volta, tem início um período de paz (o milênio), ocorre a rebelião final, vem o juízo final. Os </a:t>
            </a:r>
            <a:r>
              <a:rPr lang="pt-BR" sz="3733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3733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dispensacionalistas</a:t>
            </a: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acreditam que a igreja será </a:t>
            </a:r>
            <a:r>
              <a:rPr lang="pt-BR" sz="3733" b="1" spc="-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arrebatada secretamente e </a:t>
            </a: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que Israel será salvo sob uma </a:t>
            </a:r>
            <a:r>
              <a:rPr lang="pt-BR" sz="3733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dispensação</a:t>
            </a: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especial. Os </a:t>
            </a:r>
            <a:r>
              <a:rPr lang="pt-BR" sz="3733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históricos não acreditam nisso.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79681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1) O PRÉ-MILENISMO</a:t>
            </a:r>
          </a:p>
        </p:txBody>
      </p:sp>
    </p:spTree>
    <p:extLst>
      <p:ext uri="{BB962C8B-B14F-4D97-AF65-F5344CB8AC3E}">
        <p14:creationId xmlns:p14="http://schemas.microsoft.com/office/powerpoint/2010/main" val="17952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64637"/>
            <a:ext cx="12192000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 HISTÓRICOS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3332989"/>
            <a:ext cx="12192000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 DISPENSACIONALISTAS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053" y="1028733"/>
            <a:ext cx="1188627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267" y="1028733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1028733"/>
            <a:ext cx="1152127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627" y="1028733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5841" y="1028734"/>
            <a:ext cx="1152127" cy="15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20470" y="1028733"/>
            <a:ext cx="1152127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0" y="2468893"/>
            <a:ext cx="2639616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Justino              Mártir</a:t>
            </a: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159563" y="2180861"/>
            <a:ext cx="2255573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Irineu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3887755" y="2180861"/>
            <a:ext cx="2639616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Lactâncio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5999989" y="2372883"/>
            <a:ext cx="2304256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George    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Ladd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7824192" y="2276872"/>
            <a:ext cx="2496277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Millard</a:t>
            </a: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Erickson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9936427" y="2276872"/>
            <a:ext cx="1920213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Russell   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Shedd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1" name="Picture 11" descr="John Nelson Darby | Wiki | Cristãos Amino Ami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403" y="4197086"/>
            <a:ext cx="1152128" cy="1536169"/>
          </a:xfrm>
          <a:prstGeom prst="rect">
            <a:avLst/>
          </a:prstGeom>
          <a:noFill/>
        </p:spPr>
      </p:pic>
      <p:sp>
        <p:nvSpPr>
          <p:cNvPr id="25" name="Título 3"/>
          <p:cNvSpPr txBox="1">
            <a:spLocks/>
          </p:cNvSpPr>
          <p:nvPr/>
        </p:nvSpPr>
        <p:spPr>
          <a:xfrm>
            <a:off x="0" y="5636902"/>
            <a:ext cx="2639616" cy="108350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John Nelson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Darby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5627" y="4197086"/>
            <a:ext cx="1152128" cy="152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ítulo 3"/>
          <p:cNvSpPr txBox="1">
            <a:spLocks/>
          </p:cNvSpPr>
          <p:nvPr/>
        </p:nvSpPr>
        <p:spPr>
          <a:xfrm>
            <a:off x="2159563" y="5631679"/>
            <a:ext cx="2351584" cy="10561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Cyrus</a:t>
            </a: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Scofield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55840" y="4197086"/>
            <a:ext cx="1117600" cy="15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ítulo 3"/>
          <p:cNvSpPr txBox="1">
            <a:spLocks/>
          </p:cNvSpPr>
          <p:nvPr/>
        </p:nvSpPr>
        <p:spPr>
          <a:xfrm>
            <a:off x="4079776" y="5623074"/>
            <a:ext cx="2255573" cy="10561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Wim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Malgo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2064" y="4197085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ítulo 3"/>
          <p:cNvSpPr txBox="1">
            <a:spLocks/>
          </p:cNvSpPr>
          <p:nvPr/>
        </p:nvSpPr>
        <p:spPr>
          <a:xfrm>
            <a:off x="6288021" y="5664286"/>
            <a:ext cx="1920213" cy="10561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Dwight</a:t>
            </a: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Pentecost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92277" y="4197085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ítulo 3"/>
          <p:cNvSpPr txBox="1">
            <a:spLocks/>
          </p:cNvSpPr>
          <p:nvPr/>
        </p:nvSpPr>
        <p:spPr>
          <a:xfrm>
            <a:off x="8112223" y="5667667"/>
            <a:ext cx="2016224" cy="10561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Tim</a:t>
            </a: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LaHaye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20469" y="4197086"/>
            <a:ext cx="1152128" cy="15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ítulo 3"/>
          <p:cNvSpPr txBox="1">
            <a:spLocks/>
          </p:cNvSpPr>
          <p:nvPr/>
        </p:nvSpPr>
        <p:spPr>
          <a:xfrm>
            <a:off x="9840416" y="5637246"/>
            <a:ext cx="2016224" cy="10561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Charles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Ryrie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89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35665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 DE INTERPRETAÇÃO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31371" y="3044957"/>
            <a:ext cx="11425269" cy="32643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 milênio chega construído pelos cristãos, a igreja se destaca, ocorre a rebelião final, Jesus volta, vem o juízo final.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79681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2) O PÓS-MILENISMO</a:t>
            </a:r>
          </a:p>
        </p:txBody>
      </p:sp>
    </p:spTree>
    <p:extLst>
      <p:ext uri="{BB962C8B-B14F-4D97-AF65-F5344CB8AC3E}">
        <p14:creationId xmlns:p14="http://schemas.microsoft.com/office/powerpoint/2010/main" val="38226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604797"/>
            <a:ext cx="12192000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PÓS-MILENISTAS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7381" y="323697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278" y="3236980"/>
            <a:ext cx="1152127" cy="15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ítulo 3"/>
          <p:cNvSpPr txBox="1">
            <a:spLocks/>
          </p:cNvSpPr>
          <p:nvPr/>
        </p:nvSpPr>
        <p:spPr>
          <a:xfrm>
            <a:off x="0" y="4581128"/>
            <a:ext cx="2159563" cy="127552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Jonathan Edwards</a:t>
            </a:r>
          </a:p>
        </p:txBody>
      </p:sp>
      <p:sp>
        <p:nvSpPr>
          <p:cNvPr id="35" name="Título 3"/>
          <p:cNvSpPr txBox="1">
            <a:spLocks/>
          </p:cNvSpPr>
          <p:nvPr/>
        </p:nvSpPr>
        <p:spPr>
          <a:xfrm>
            <a:off x="8112224" y="4773149"/>
            <a:ext cx="2112235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Loraine</a:t>
            </a: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Boetner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9" name="Picture 5" descr="BIOGRAFIA DE CHARLES HODGE - O TEÓLOGO PREGADOR DO EVANGELHO - O JÚBILO DE  QUEM 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3606" y="3236979"/>
            <a:ext cx="1152127" cy="1536171"/>
          </a:xfrm>
          <a:prstGeom prst="rect">
            <a:avLst/>
          </a:prstGeom>
          <a:noFill/>
        </p:spPr>
      </p:pic>
      <p:sp>
        <p:nvSpPr>
          <p:cNvPr id="37" name="Título 3"/>
          <p:cNvSpPr txBox="1">
            <a:spLocks/>
          </p:cNvSpPr>
          <p:nvPr/>
        </p:nvSpPr>
        <p:spPr>
          <a:xfrm>
            <a:off x="1775520" y="4677139"/>
            <a:ext cx="2639616" cy="108350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Charles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Hodges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6053" y="3236980"/>
            <a:ext cx="1152128" cy="15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ítulo 3"/>
          <p:cNvSpPr txBox="1">
            <a:spLocks/>
          </p:cNvSpPr>
          <p:nvPr/>
        </p:nvSpPr>
        <p:spPr>
          <a:xfrm>
            <a:off x="5903979" y="4677139"/>
            <a:ext cx="2400267" cy="108350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Augustus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Strong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512491" y="3236979"/>
            <a:ext cx="1152131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ítulo 3"/>
          <p:cNvSpPr txBox="1">
            <a:spLocks/>
          </p:cNvSpPr>
          <p:nvPr/>
        </p:nvSpPr>
        <p:spPr>
          <a:xfrm>
            <a:off x="10032437" y="4581128"/>
            <a:ext cx="2159563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R. C. 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Sproul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3" name="AutoShape 9" descr="B. B. Warfield - Wikipedi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9829" y="3236979"/>
            <a:ext cx="1152128" cy="15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3"/>
          <p:cNvSpPr txBox="1">
            <a:spLocks/>
          </p:cNvSpPr>
          <p:nvPr/>
        </p:nvSpPr>
        <p:spPr>
          <a:xfrm>
            <a:off x="3791744" y="4773149"/>
            <a:ext cx="2639616" cy="9874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Benjamin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Warfield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1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35665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 DE INTERPRETAÇÃO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31371" y="3044957"/>
            <a:ext cx="11425269" cy="31683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Os mil anos mencionados em Apocalipse 20 representam o espaço de tempo entre a primeira e a segunda vindas de Jesus. Um pouco antes da grande tribulação Satanás é desimpedido, ocorre a grande tribulação, Jesus volta, acontece o juízo final.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796819"/>
            <a:ext cx="12192000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3) O AMILENISMO</a:t>
            </a:r>
          </a:p>
        </p:txBody>
      </p:sp>
    </p:spTree>
    <p:extLst>
      <p:ext uri="{BB962C8B-B14F-4D97-AF65-F5344CB8AC3E}">
        <p14:creationId xmlns:p14="http://schemas.microsoft.com/office/powerpoint/2010/main" val="11893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604797"/>
            <a:ext cx="12192000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AMILENISTAS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4" name="Título 3"/>
          <p:cNvSpPr txBox="1">
            <a:spLocks/>
          </p:cNvSpPr>
          <p:nvPr/>
        </p:nvSpPr>
        <p:spPr>
          <a:xfrm>
            <a:off x="-10518" y="4649754"/>
            <a:ext cx="2159563" cy="127552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Agostinho   de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Hipona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5" name="Título 3"/>
          <p:cNvSpPr txBox="1">
            <a:spLocks/>
          </p:cNvSpPr>
          <p:nvPr/>
        </p:nvSpPr>
        <p:spPr>
          <a:xfrm>
            <a:off x="8159551" y="4867110"/>
            <a:ext cx="2112235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Hernandes Dias Lopes</a:t>
            </a:r>
          </a:p>
        </p:txBody>
      </p:sp>
      <p:sp>
        <p:nvSpPr>
          <p:cNvPr id="37" name="Título 3"/>
          <p:cNvSpPr txBox="1">
            <a:spLocks/>
          </p:cNvSpPr>
          <p:nvPr/>
        </p:nvSpPr>
        <p:spPr>
          <a:xfrm>
            <a:off x="1776197" y="4748520"/>
            <a:ext cx="2639616" cy="108350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Martinho    Lutero</a:t>
            </a:r>
          </a:p>
        </p:txBody>
      </p:sp>
      <p:sp>
        <p:nvSpPr>
          <p:cNvPr id="38" name="Título 3"/>
          <p:cNvSpPr txBox="1">
            <a:spLocks/>
          </p:cNvSpPr>
          <p:nvPr/>
        </p:nvSpPr>
        <p:spPr>
          <a:xfrm>
            <a:off x="5951306" y="4869160"/>
            <a:ext cx="2400267" cy="108350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J. I.              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Packer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0042955" y="4649754"/>
            <a:ext cx="2159563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Augustus </a:t>
            </a:r>
            <a:r>
              <a:rPr lang="pt-BR" sz="2667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Nicodemus</a:t>
            </a:r>
            <a:endParaRPr lang="pt-BR" sz="2667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3" name="AutoShape 9" descr="B. B. Warfield - Wikipedi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43" name="Título 3"/>
          <p:cNvSpPr txBox="1">
            <a:spLocks/>
          </p:cNvSpPr>
          <p:nvPr/>
        </p:nvSpPr>
        <p:spPr>
          <a:xfrm>
            <a:off x="3813881" y="4913157"/>
            <a:ext cx="2639616" cy="98749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2667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         Calvino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323697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605" y="323697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829" y="3236979"/>
            <a:ext cx="1152128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6053" y="3236979"/>
            <a:ext cx="1248139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2491" y="323697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2277" y="323697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8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Line PNG, Line Transparent Background - FreeIcons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cxnSp>
        <p:nvCxnSpPr>
          <p:cNvPr id="7" name="Conector reto 6"/>
          <p:cNvCxnSpPr/>
          <p:nvPr/>
        </p:nvCxnSpPr>
        <p:spPr>
          <a:xfrm>
            <a:off x="623392" y="1412776"/>
            <a:ext cx="268829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3311691" y="1220755"/>
            <a:ext cx="1440160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527381" y="0"/>
            <a:ext cx="11664619" cy="10287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HISTÓRICO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527381" y="3140968"/>
            <a:ext cx="11664619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PÓS-MILENISMO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527381" y="1508787"/>
            <a:ext cx="11664619" cy="13441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DISPENSACIONALISTA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527381" y="4773149"/>
            <a:ext cx="11664619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AMILENISMO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7152117" y="1220755"/>
            <a:ext cx="1438155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5" name="Arco 14"/>
          <p:cNvSpPr/>
          <p:nvPr/>
        </p:nvSpPr>
        <p:spPr>
          <a:xfrm flipH="1">
            <a:off x="8592277" y="1028734"/>
            <a:ext cx="2688299" cy="768085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28" name="Conector reto 27"/>
          <p:cNvCxnSpPr/>
          <p:nvPr/>
        </p:nvCxnSpPr>
        <p:spPr>
          <a:xfrm>
            <a:off x="623392" y="6309320"/>
            <a:ext cx="662473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 29"/>
          <p:cNvSpPr/>
          <p:nvPr/>
        </p:nvSpPr>
        <p:spPr>
          <a:xfrm>
            <a:off x="7152117" y="6117299"/>
            <a:ext cx="1438155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9936427" y="1028733"/>
            <a:ext cx="1728192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623392" y="3044957"/>
            <a:ext cx="268829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a livre 36"/>
          <p:cNvSpPr/>
          <p:nvPr/>
        </p:nvSpPr>
        <p:spPr>
          <a:xfrm>
            <a:off x="3311691" y="2852937"/>
            <a:ext cx="1440160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38" name="Conector reto 37"/>
          <p:cNvCxnSpPr/>
          <p:nvPr/>
        </p:nvCxnSpPr>
        <p:spPr>
          <a:xfrm>
            <a:off x="4655840" y="3044957"/>
            <a:ext cx="2592288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4655840" y="1412776"/>
            <a:ext cx="2592288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a livre 41"/>
          <p:cNvSpPr/>
          <p:nvPr/>
        </p:nvSpPr>
        <p:spPr>
          <a:xfrm>
            <a:off x="7152117" y="2852937"/>
            <a:ext cx="1438155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3" name="Arco 42"/>
          <p:cNvSpPr/>
          <p:nvPr/>
        </p:nvSpPr>
        <p:spPr>
          <a:xfrm flipH="1">
            <a:off x="8592277" y="2660915"/>
            <a:ext cx="2688299" cy="768085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44" name="Conector de seta reta 43"/>
          <p:cNvCxnSpPr/>
          <p:nvPr/>
        </p:nvCxnSpPr>
        <p:spPr>
          <a:xfrm>
            <a:off x="9936427" y="2660915"/>
            <a:ext cx="1728192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623392" y="4677139"/>
            <a:ext cx="374441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4175787" y="4677139"/>
            <a:ext cx="3072341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47"/>
          <p:cNvSpPr/>
          <p:nvPr/>
        </p:nvSpPr>
        <p:spPr>
          <a:xfrm>
            <a:off x="7152117" y="4485118"/>
            <a:ext cx="1438155" cy="558188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623392" y="932723"/>
            <a:ext cx="0" cy="480053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623392" y="2564904"/>
            <a:ext cx="0" cy="480053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623392" y="4197086"/>
            <a:ext cx="0" cy="480053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623392" y="5829267"/>
            <a:ext cx="0" cy="480053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>
            <a:off x="4655840" y="932723"/>
            <a:ext cx="0" cy="48005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3311691" y="2564904"/>
            <a:ext cx="0" cy="48005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4655840" y="2564904"/>
            <a:ext cx="0" cy="48005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9936427" y="4293096"/>
            <a:ext cx="1728192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9936427" y="5925277"/>
            <a:ext cx="1728192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o 54"/>
          <p:cNvSpPr/>
          <p:nvPr/>
        </p:nvSpPr>
        <p:spPr>
          <a:xfrm flipH="1">
            <a:off x="8592277" y="4293096"/>
            <a:ext cx="2688299" cy="768085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6" name="Arco 55"/>
          <p:cNvSpPr/>
          <p:nvPr/>
        </p:nvSpPr>
        <p:spPr>
          <a:xfrm flipH="1">
            <a:off x="8592277" y="5925278"/>
            <a:ext cx="2688299" cy="768085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59" name="Conector de seta reta 58"/>
          <p:cNvCxnSpPr/>
          <p:nvPr/>
        </p:nvCxnSpPr>
        <p:spPr>
          <a:xfrm>
            <a:off x="8592277" y="4197086"/>
            <a:ext cx="0" cy="48005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8592277" y="5829267"/>
            <a:ext cx="0" cy="48005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lip Art Do Trono Branco PNG , Trono Clipart, Branco, Trono Imagem PNG e  PSD Para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79" y="821773"/>
            <a:ext cx="805777" cy="8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lip Art Do Trono Branco PNG , Trono Clipart, Branco, Trono Imagem PNG e  PSD Para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80" y="2458984"/>
            <a:ext cx="805777" cy="8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lip Art Do Trono Branco PNG , Trono Clipart, Branco, Trono Imagem PNG e  PSD Para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44" y="4043149"/>
            <a:ext cx="805777" cy="8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lip Art Do Trono Branco PNG , Trono Clipart, Branco, Trono Imagem PNG e  PSD Para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95" y="5641146"/>
            <a:ext cx="805777" cy="8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eaven S Gate PNG Transparent Images Free Download | Vector File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54" y="1876864"/>
            <a:ext cx="752122" cy="7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eaven S Gate PNG Transparent Images Free Download | Vector File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54" y="256624"/>
            <a:ext cx="752122" cy="7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Heaven S Gate PNG Transparent Images Free Download | Vector File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37" y="3525009"/>
            <a:ext cx="752122" cy="7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eaven S Gate PNG Transparent Images Free Download | Vector File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54" y="5145208"/>
            <a:ext cx="752122" cy="7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4" descr="Black Man Reading Pictures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5" y="1445148"/>
            <a:ext cx="2884807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960224" y="2349745"/>
            <a:ext cx="6997313" cy="449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Independentemente da linha escatológica adotada, todos os cristãos acreditam que Deus está conduzindo a história para o seu fim, e que em breve Jesus voltará. Essa é a verdade que devemos ter em mente quando estudamos Daniel ou qualquer outro livro da Bíblia.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124842"/>
            <a:ext cx="481965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QUE GOVERNA A HISTÓRIA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361235"/>
            <a:ext cx="6822728" cy="4233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pertence a um gênero conhecido como "literatura apocalíptica", o qual se caracteriza por ser simbólico (apresenta verdades por meio de figuras) e escatológico (refere-se às últimas coisas). Isso torna a correta interpretação do livro um desafio para o leitor.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 TIPO DE LIVRO É DANIEL?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4" y="1445148"/>
            <a:ext cx="289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Originalmente oral.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99399"/>
            <a:ext cx="5711957" cy="2793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Originalmente escrita.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Ênfase na “Palavra do Senhor”, ainda que incluindo visões e sonhos.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13043"/>
            <a:ext cx="5711957" cy="28803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Revelações e visões no lugar de “Assim diz o Senhor”.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Uso de símbolos como um dos recursos para a pregação.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99400"/>
            <a:ext cx="5711957" cy="279396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Simbolismo como recurso principal.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3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Visões simples, tiradas da realidade cotidiana.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99401"/>
            <a:ext cx="5711957" cy="279396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Visões fantásticas, espetaculares.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4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 nome dos impérios e governantes é explicitamente mencionado.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99401"/>
            <a:ext cx="5711957" cy="279396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Delineia-se a história sem mencionar nomes, através de símbolos.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5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Futuro como consequência do presente.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899400"/>
            <a:ext cx="5711957" cy="279396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Futuro independente do presente ou da conduta do povo.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6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452669"/>
            <a:ext cx="12192000" cy="1152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DIFERENÇAS ENTRE OS GÊNEROS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6539" y="367837"/>
            <a:ext cx="11510101" cy="13329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/>
          <p:cNvSpPr/>
          <p:nvPr/>
        </p:nvSpPr>
        <p:spPr>
          <a:xfrm>
            <a:off x="6288021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335360" y="1988840"/>
            <a:ext cx="5568619" cy="163218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35360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PROFECIA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6288021" y="1988840"/>
            <a:ext cx="5568619" cy="15361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4133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LITERATURA APOCALÍPTICA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5065"/>
            <a:ext cx="5903979" cy="2592287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Mensagem clara, compreensível para todos.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99990" y="3909053"/>
            <a:ext cx="5711957" cy="27843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pt-BR" sz="4267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pt-BR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Escrita tanto para esconder como para revelar.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3104779" y="4197085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615947" y="2372883"/>
            <a:ext cx="960107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5947" y="2372883"/>
            <a:ext cx="960107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pt-BR" sz="4267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7</a:t>
            </a:r>
            <a:endParaRPr lang="pt-BR" sz="3733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4" descr="90+ Free Circle &amp; Circles animated GIFs and Stickers - Pixaba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363229"/>
            <a:ext cx="960107" cy="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456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Batang</vt:lpstr>
      <vt:lpstr>Calibri</vt:lpstr>
      <vt:lpstr>Calibri Light</vt:lpstr>
      <vt:lpstr>Microsoft Tai Le</vt:lpstr>
      <vt:lpstr>Tema do Office</vt:lpstr>
      <vt:lpstr>02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11</cp:revision>
  <dcterms:created xsi:type="dcterms:W3CDTF">2025-03-07T23:23:21Z</dcterms:created>
  <dcterms:modified xsi:type="dcterms:W3CDTF">2025-03-11T17:51:17Z</dcterms:modified>
</cp:coreProperties>
</file>