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 varScale="1">
        <p:scale>
          <a:sx n="83" d="100"/>
          <a:sy n="83" d="100"/>
        </p:scale>
        <p:origin x="37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5E100-CCAD-445E-B7F8-DCE8A61A64E3}" type="datetimeFigureOut">
              <a:rPr lang="pt-BR" smtClean="0"/>
              <a:t>26/05/2025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FFAF-6220-41A5-9A3E-1B577F133B1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65764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5E100-CCAD-445E-B7F8-DCE8A61A64E3}" type="datetimeFigureOut">
              <a:rPr lang="pt-BR" smtClean="0"/>
              <a:t>26/05/2025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FFAF-6220-41A5-9A3E-1B577F133B1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4145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5E100-CCAD-445E-B7F8-DCE8A61A64E3}" type="datetimeFigureOut">
              <a:rPr lang="pt-BR" smtClean="0"/>
              <a:t>26/05/2025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FFAF-6220-41A5-9A3E-1B577F133B1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76423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5E100-CCAD-445E-B7F8-DCE8A61A64E3}" type="datetimeFigureOut">
              <a:rPr lang="pt-BR" smtClean="0"/>
              <a:t>26/05/2025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FFAF-6220-41A5-9A3E-1B577F133B1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51505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5E100-CCAD-445E-B7F8-DCE8A61A64E3}" type="datetimeFigureOut">
              <a:rPr lang="pt-BR" smtClean="0"/>
              <a:t>26/05/2025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FFAF-6220-41A5-9A3E-1B577F133B1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69057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5E100-CCAD-445E-B7F8-DCE8A61A64E3}" type="datetimeFigureOut">
              <a:rPr lang="pt-BR" smtClean="0"/>
              <a:t>26/05/2025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FFAF-6220-41A5-9A3E-1B577F133B1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9449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5E100-CCAD-445E-B7F8-DCE8A61A64E3}" type="datetimeFigureOut">
              <a:rPr lang="pt-BR" smtClean="0"/>
              <a:t>26/05/2025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FFAF-6220-41A5-9A3E-1B577F133B1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14607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5E100-CCAD-445E-B7F8-DCE8A61A64E3}" type="datetimeFigureOut">
              <a:rPr lang="pt-BR" smtClean="0"/>
              <a:t>26/05/2025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FFAF-6220-41A5-9A3E-1B577F133B1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61856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5E100-CCAD-445E-B7F8-DCE8A61A64E3}" type="datetimeFigureOut">
              <a:rPr lang="pt-BR" smtClean="0"/>
              <a:t>26/05/2025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FFAF-6220-41A5-9A3E-1B577F133B1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21582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5E100-CCAD-445E-B7F8-DCE8A61A64E3}" type="datetimeFigureOut">
              <a:rPr lang="pt-BR" smtClean="0"/>
              <a:t>26/05/2025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FFAF-6220-41A5-9A3E-1B577F133B1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50053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5E100-CCAD-445E-B7F8-DCE8A61A64E3}" type="datetimeFigureOut">
              <a:rPr lang="pt-BR" smtClean="0"/>
              <a:t>26/05/2025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FFAF-6220-41A5-9A3E-1B577F133B1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15258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95E100-CCAD-445E-B7F8-DCE8A61A64E3}" type="datetimeFigureOut">
              <a:rPr lang="pt-BR" smtClean="0"/>
              <a:t>26/05/2025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35FFAF-6220-41A5-9A3E-1B577F133B1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26516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gif"/><Relationship Id="rId5" Type="http://schemas.openxmlformats.org/officeDocument/2006/relationships/image" Target="../media/image13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77397" y="0"/>
            <a:ext cx="10778222" cy="6858000"/>
          </a:xfrm>
          <a:prstGeom prst="rect">
            <a:avLst/>
          </a:prstGeom>
        </p:spPr>
      </p:pic>
      <p:pic>
        <p:nvPicPr>
          <p:cNvPr id="7" name="Picture 2" descr="Download Daniel, Prophet, Bible. Royalty-Free Stock Illustration Image -  Pixaba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1205" y="0"/>
            <a:ext cx="689079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96FDE187-13EB-46AB-A778-FFF6AC39731E}"/>
              </a:ext>
            </a:extLst>
          </p:cNvPr>
          <p:cNvSpPr/>
          <p:nvPr/>
        </p:nvSpPr>
        <p:spPr>
          <a:xfrm>
            <a:off x="239151" y="263236"/>
            <a:ext cx="11718386" cy="6331528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896" y="263236"/>
            <a:ext cx="4918680" cy="4007822"/>
          </a:xfrm>
          <a:prstGeom prst="rect">
            <a:avLst/>
          </a:prstGeom>
        </p:spPr>
      </p:pic>
      <p:sp>
        <p:nvSpPr>
          <p:cNvPr id="11" name="Título 1"/>
          <p:cNvSpPr txBox="1">
            <a:spLocks/>
          </p:cNvSpPr>
          <p:nvPr/>
        </p:nvSpPr>
        <p:spPr>
          <a:xfrm>
            <a:off x="328614" y="2419109"/>
            <a:ext cx="4567477" cy="7292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1600" b="1" spc="300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VERSÍCULO POR VERSÍCULO</a:t>
            </a:r>
            <a:endParaRPr lang="pt-BR" sz="1600" b="1" spc="300" dirty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1938628" y="3148315"/>
            <a:ext cx="1319213" cy="1325563"/>
          </a:xfrm>
        </p:spPr>
        <p:txBody>
          <a:bodyPr>
            <a:normAutofit/>
          </a:bodyPr>
          <a:lstStyle/>
          <a:p>
            <a:pPr algn="ctr"/>
            <a:r>
              <a:rPr lang="pt-B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13</a:t>
            </a:r>
            <a:endParaRPr lang="pt-BR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sp>
        <p:nvSpPr>
          <p:cNvPr id="10" name="Título 1"/>
          <p:cNvSpPr txBox="1">
            <a:spLocks/>
          </p:cNvSpPr>
          <p:nvPr/>
        </p:nvSpPr>
        <p:spPr>
          <a:xfrm>
            <a:off x="4688" y="3877522"/>
            <a:ext cx="4891403" cy="30154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 </a:t>
            </a:r>
            <a:r>
              <a:rPr lang="pt-BR" sz="36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ESTÁ FRIO NA FORNALHA!</a:t>
            </a:r>
          </a:p>
          <a:p>
            <a:pPr algn="ctr"/>
            <a:r>
              <a:rPr lang="pt-BR" sz="32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(Daniel 3.13-27)</a:t>
            </a:r>
            <a:endParaRPr lang="pt-BR" sz="3200" b="1" dirty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pic>
        <p:nvPicPr>
          <p:cNvPr id="12" name="Picture 16" descr="Circle Gif Overlay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0331" y="3365358"/>
            <a:ext cx="835809" cy="835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8851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77397" y="0"/>
            <a:ext cx="10778222" cy="6858000"/>
          </a:xfrm>
          <a:prstGeom prst="rect">
            <a:avLst/>
          </a:prstGeom>
        </p:spPr>
      </p:pic>
      <p:pic>
        <p:nvPicPr>
          <p:cNvPr id="7" name="Picture 2" descr="Download Daniel, Prophet, Bible. Royalty-Free Stock Illustration Image -  Pixaba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1205" y="0"/>
            <a:ext cx="689079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96FDE187-13EB-46AB-A778-FFF6AC39731E}"/>
              </a:ext>
            </a:extLst>
          </p:cNvPr>
          <p:cNvSpPr/>
          <p:nvPr/>
        </p:nvSpPr>
        <p:spPr>
          <a:xfrm>
            <a:off x="239151" y="263236"/>
            <a:ext cx="11718386" cy="6331528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896" y="1689904"/>
            <a:ext cx="4918680" cy="2581154"/>
          </a:xfrm>
          <a:prstGeom prst="rect">
            <a:avLst/>
          </a:prstGeom>
        </p:spPr>
      </p:pic>
      <p:sp>
        <p:nvSpPr>
          <p:cNvPr id="11" name="Título 1"/>
          <p:cNvSpPr txBox="1">
            <a:spLocks/>
          </p:cNvSpPr>
          <p:nvPr/>
        </p:nvSpPr>
        <p:spPr>
          <a:xfrm>
            <a:off x="314497" y="3136601"/>
            <a:ext cx="4567477" cy="7292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1600" b="1" spc="300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VERSÍCULO POR VERSÍCULO</a:t>
            </a:r>
            <a:endParaRPr lang="pt-BR" sz="1600" b="1" spc="300" dirty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1962150" y="3538386"/>
            <a:ext cx="1319213" cy="1325563"/>
          </a:xfrm>
        </p:spPr>
        <p:txBody>
          <a:bodyPr>
            <a:normAutofit/>
          </a:bodyPr>
          <a:lstStyle/>
          <a:p>
            <a:pPr algn="ctr"/>
            <a:r>
              <a:rPr lang="pt-B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14</a:t>
            </a:r>
            <a:endParaRPr lang="pt-BR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sp>
        <p:nvSpPr>
          <p:cNvPr id="10" name="Título 1"/>
          <p:cNvSpPr txBox="1">
            <a:spLocks/>
          </p:cNvSpPr>
          <p:nvPr/>
        </p:nvSpPr>
        <p:spPr>
          <a:xfrm>
            <a:off x="138896" y="4256418"/>
            <a:ext cx="5063284" cy="24434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36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PROSPERANDO NA BABILÔNIA</a:t>
            </a:r>
          </a:p>
          <a:p>
            <a:pPr algn="ctr"/>
            <a:r>
              <a:rPr lang="pt-BR" sz="28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(Daniel 3.28-30)</a:t>
            </a:r>
            <a:endParaRPr lang="pt-BR" sz="2800" b="1" dirty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pic>
        <p:nvPicPr>
          <p:cNvPr id="1034" name="Picture 10" descr="Animated 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74105">
            <a:off x="-2241848" y="-169613"/>
            <a:ext cx="7789327" cy="2656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ítulo 1"/>
          <p:cNvSpPr txBox="1">
            <a:spLocks/>
          </p:cNvSpPr>
          <p:nvPr/>
        </p:nvSpPr>
        <p:spPr>
          <a:xfrm rot="20231173">
            <a:off x="330751" y="742601"/>
            <a:ext cx="2593346" cy="10020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PRÓXIMA</a:t>
            </a:r>
          </a:p>
          <a:p>
            <a:pPr algn="ctr"/>
            <a:r>
              <a:rPr lang="pt-B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QUARTA!</a:t>
            </a:r>
            <a:endParaRPr lang="pt-B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13" name="Picture 16" descr="Circle Gif Overlay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3851" y="3762118"/>
            <a:ext cx="835809" cy="835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5853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esultado de imagem para movie symbo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01851" y="1409163"/>
            <a:ext cx="4661615" cy="33438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05882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701478" y="0"/>
            <a:ext cx="13893478" cy="6858000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96FDE187-13EB-46AB-A778-FFF6AC39731E}"/>
              </a:ext>
            </a:extLst>
          </p:cNvPr>
          <p:cNvSpPr/>
          <p:nvPr/>
        </p:nvSpPr>
        <p:spPr>
          <a:xfrm>
            <a:off x="239151" y="263236"/>
            <a:ext cx="11718386" cy="6331528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Espaço Reservado para Conteúdo 2"/>
          <p:cNvSpPr>
            <a:spLocks noGrp="1"/>
          </p:cNvSpPr>
          <p:nvPr>
            <p:ph idx="1"/>
          </p:nvPr>
        </p:nvSpPr>
        <p:spPr>
          <a:xfrm>
            <a:off x="443079" y="532435"/>
            <a:ext cx="6296114" cy="632556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32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DANIEL 3.13-15</a:t>
            </a:r>
          </a:p>
          <a:p>
            <a:pPr marL="0" indent="0">
              <a:buNone/>
            </a:pPr>
            <a:endParaRPr lang="pt-BR" sz="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  <a:p>
            <a:pPr marL="0" indent="0">
              <a:buNone/>
            </a:pPr>
            <a:r>
              <a:rPr lang="pt-BR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"Então, </a:t>
            </a:r>
            <a:r>
              <a:rPr lang="pt-BR" sz="32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Nabucodonozor</a:t>
            </a:r>
            <a:r>
              <a:rPr lang="pt-BR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, na sua ira e fúria...”</a:t>
            </a:r>
          </a:p>
          <a:p>
            <a:pPr marL="0" indent="0">
              <a:buNone/>
            </a:pPr>
            <a:endParaRPr lang="pt-BR" sz="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  <a:p>
            <a:pPr marL="0" indent="0">
              <a:buNone/>
            </a:pP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Um crente fiel sempre despertará a ira do reino das trevas!</a:t>
            </a:r>
          </a:p>
          <a:p>
            <a:pPr marL="0" indent="0">
              <a:buNone/>
            </a:pPr>
            <a:endParaRPr lang="pt-BR" sz="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  <a:p>
            <a:pPr marL="0" indent="0">
              <a:buNone/>
            </a:pPr>
            <a:r>
              <a:rPr lang="pt-BR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"Sede sóbrios, vigiai. O vosso adversário, o diabo, anda em derredor, rugindo como leão e procurando a quem possa tragar"(1 </a:t>
            </a:r>
            <a:r>
              <a:rPr lang="pt-BR" sz="32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Pe</a:t>
            </a:r>
            <a:r>
              <a:rPr lang="pt-BR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 5.8).</a:t>
            </a:r>
            <a:endParaRPr lang="pt-BR" sz="32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6995690" y="532435"/>
            <a:ext cx="5196310" cy="2023727"/>
          </a:xfrm>
          <a:prstGeom prst="rect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Título 1"/>
          <p:cNvSpPr txBox="1">
            <a:spLocks/>
          </p:cNvSpPr>
          <p:nvPr/>
        </p:nvSpPr>
        <p:spPr>
          <a:xfrm>
            <a:off x="6995690" y="636608"/>
            <a:ext cx="4961846" cy="20229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OS TRÊS AMIGOS ENFRENTARAM A FÚRIA DO REI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5690" y="2822863"/>
            <a:ext cx="4705350" cy="3505200"/>
          </a:xfrm>
          <a:prstGeom prst="rect">
            <a:avLst/>
          </a:prstGeom>
        </p:spPr>
      </p:pic>
      <p:pic>
        <p:nvPicPr>
          <p:cNvPr id="1028" name="Picture 4" descr="GIF Animado – Seta (Transparente) – GIF Mania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807387" y="367409"/>
            <a:ext cx="775504" cy="697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lipse 2"/>
          <p:cNvSpPr/>
          <p:nvPr/>
        </p:nvSpPr>
        <p:spPr>
          <a:xfrm>
            <a:off x="6676903" y="367409"/>
            <a:ext cx="532435" cy="53059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Título 1"/>
          <p:cNvSpPr>
            <a:spLocks noGrp="1"/>
          </p:cNvSpPr>
          <p:nvPr>
            <p:ph type="title"/>
          </p:nvPr>
        </p:nvSpPr>
        <p:spPr>
          <a:xfrm>
            <a:off x="6676902" y="1"/>
            <a:ext cx="754045" cy="1284790"/>
          </a:xfrm>
        </p:spPr>
        <p:txBody>
          <a:bodyPr>
            <a:normAutofit/>
          </a:bodyPr>
          <a:lstStyle/>
          <a:p>
            <a:r>
              <a:rPr lang="pt-B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pt-B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34470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701478" y="0"/>
            <a:ext cx="13893478" cy="6858000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96FDE187-13EB-46AB-A778-FFF6AC39731E}"/>
              </a:ext>
            </a:extLst>
          </p:cNvPr>
          <p:cNvSpPr/>
          <p:nvPr/>
        </p:nvSpPr>
        <p:spPr>
          <a:xfrm>
            <a:off x="239151" y="263236"/>
            <a:ext cx="11718386" cy="6331528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Espaço Reservado para Conteúdo 2"/>
          <p:cNvSpPr>
            <a:spLocks noGrp="1"/>
          </p:cNvSpPr>
          <p:nvPr>
            <p:ph idx="1"/>
          </p:nvPr>
        </p:nvSpPr>
        <p:spPr>
          <a:xfrm>
            <a:off x="443078" y="636608"/>
            <a:ext cx="6432283" cy="62213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32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DANIEL 3.16-18</a:t>
            </a:r>
          </a:p>
          <a:p>
            <a:pPr marL="0" indent="0">
              <a:buNone/>
            </a:pPr>
            <a:endParaRPr lang="pt-BR" sz="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  <a:p>
            <a:pPr marL="0" indent="0">
              <a:buNone/>
            </a:pP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Sadraque, </a:t>
            </a:r>
            <a:r>
              <a:rPr lang="pt-BR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Mesaque</a:t>
            </a: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 e  </a:t>
            </a:r>
            <a:r>
              <a:rPr lang="pt-BR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Abednego</a:t>
            </a: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 nem precisaram de tempo para pensar.</a:t>
            </a:r>
          </a:p>
          <a:p>
            <a:pPr marL="0" indent="0">
              <a:buNone/>
            </a:pPr>
            <a:endParaRPr lang="pt-BR" sz="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  <a:p>
            <a:pPr marL="0" indent="0">
              <a:buNone/>
            </a:pP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Os três amigos sabiam que  Deus </a:t>
            </a:r>
            <a:r>
              <a:rPr lang="pt-BR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podia</a:t>
            </a: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 livrá-los, mas não sabiam se Deus </a:t>
            </a:r>
            <a:r>
              <a:rPr lang="pt-BR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queria</a:t>
            </a: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 fazê-lo. </a:t>
            </a:r>
          </a:p>
          <a:p>
            <a:pPr marL="0" indent="0">
              <a:buNone/>
            </a:pPr>
            <a:endParaRPr lang="pt-BR" sz="2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  <a:p>
            <a:pPr marL="0" indent="0">
              <a:buNone/>
            </a:pPr>
            <a:r>
              <a:rPr lang="pt-BR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"Mas se não...”</a:t>
            </a:r>
          </a:p>
          <a:p>
            <a:pPr marL="0" indent="0">
              <a:buNone/>
            </a:pPr>
            <a:endParaRPr lang="pt-BR" sz="2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  <a:p>
            <a:pPr marL="0" indent="0">
              <a:buNone/>
            </a:pP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Precisamos estar submissos à vontade de Deus em nossa vida!</a:t>
            </a:r>
          </a:p>
          <a:p>
            <a:pPr marL="0" indent="0">
              <a:buNone/>
            </a:pPr>
            <a:endParaRPr lang="pt-BR" sz="2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6995690" y="532435"/>
            <a:ext cx="5196310" cy="2023727"/>
          </a:xfrm>
          <a:prstGeom prst="rect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Título 1"/>
          <p:cNvSpPr txBox="1">
            <a:spLocks/>
          </p:cNvSpPr>
          <p:nvPr/>
        </p:nvSpPr>
        <p:spPr>
          <a:xfrm>
            <a:off x="6995690" y="636608"/>
            <a:ext cx="4961846" cy="20229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OS TRÊS AMIGOS PERMANECERAM </a:t>
            </a: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FIÉIS </a:t>
            </a: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A DEUS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5691" y="2819398"/>
            <a:ext cx="4705350" cy="3508665"/>
          </a:xfrm>
          <a:prstGeom prst="rect">
            <a:avLst/>
          </a:prstGeom>
        </p:spPr>
      </p:pic>
      <p:pic>
        <p:nvPicPr>
          <p:cNvPr id="12" name="Picture 4" descr="GIF Animado – Seta (Transparente) – GIF Mania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853686" y="436857"/>
            <a:ext cx="775504" cy="697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Elipse 9"/>
          <p:cNvSpPr/>
          <p:nvPr/>
        </p:nvSpPr>
        <p:spPr>
          <a:xfrm>
            <a:off x="6676903" y="367409"/>
            <a:ext cx="532435" cy="53059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Título 1"/>
          <p:cNvSpPr>
            <a:spLocks noGrp="1"/>
          </p:cNvSpPr>
          <p:nvPr>
            <p:ph type="title"/>
          </p:nvPr>
        </p:nvSpPr>
        <p:spPr>
          <a:xfrm>
            <a:off x="6676902" y="1"/>
            <a:ext cx="754045" cy="1284790"/>
          </a:xfrm>
        </p:spPr>
        <p:txBody>
          <a:bodyPr>
            <a:normAutofit/>
          </a:bodyPr>
          <a:lstStyle/>
          <a:p>
            <a:r>
              <a:rPr lang="pt-B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352344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701478" y="0"/>
            <a:ext cx="13893478" cy="6858000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96FDE187-13EB-46AB-A778-FFF6AC39731E}"/>
              </a:ext>
            </a:extLst>
          </p:cNvPr>
          <p:cNvSpPr/>
          <p:nvPr/>
        </p:nvSpPr>
        <p:spPr>
          <a:xfrm>
            <a:off x="239151" y="263236"/>
            <a:ext cx="11718386" cy="6331528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Espaço Reservado para Conteúdo 2"/>
          <p:cNvSpPr>
            <a:spLocks noGrp="1"/>
          </p:cNvSpPr>
          <p:nvPr>
            <p:ph idx="1"/>
          </p:nvPr>
        </p:nvSpPr>
        <p:spPr>
          <a:xfrm>
            <a:off x="443079" y="729205"/>
            <a:ext cx="6223940" cy="61287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32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DANIEL 3.19-23</a:t>
            </a:r>
          </a:p>
          <a:p>
            <a:pPr marL="0" indent="0">
              <a:buNone/>
            </a:pPr>
            <a:endParaRPr lang="pt-BR" sz="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  <a:p>
            <a:pPr marL="0" indent="0">
              <a:buNone/>
            </a:pPr>
            <a:r>
              <a:rPr lang="pt-BR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"Então, estes homens foram atados, vestidos de seus mantos, suas túnicas, seus turbantes e demais roupas, e foram lançados na fornalha de fogo ardente". </a:t>
            </a:r>
          </a:p>
          <a:p>
            <a:pPr marL="0" indent="0">
              <a:buNone/>
            </a:pPr>
            <a:endParaRPr lang="pt-BR" sz="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  <a:p>
            <a:pPr marL="0" indent="0">
              <a:buNone/>
            </a:pP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Temos que escolher entre ficar fora da fornalha com </a:t>
            </a:r>
            <a:r>
              <a:rPr lang="pt-BR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Nabucodonozor</a:t>
            </a: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 ou dentro da fornalha com Cristo...</a:t>
            </a:r>
            <a:endParaRPr lang="pt-BR" sz="2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6995690" y="532435"/>
            <a:ext cx="5196310" cy="2023727"/>
          </a:xfrm>
          <a:prstGeom prst="rect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Título 1"/>
          <p:cNvSpPr txBox="1">
            <a:spLocks/>
          </p:cNvSpPr>
          <p:nvPr/>
        </p:nvSpPr>
        <p:spPr>
          <a:xfrm>
            <a:off x="6995690" y="636608"/>
            <a:ext cx="4961846" cy="20229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OS TRÊS AMIGOS PAGARAM O PREÇO DA SUA FÉ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5690" y="2819398"/>
            <a:ext cx="4705350" cy="3508665"/>
          </a:xfrm>
          <a:prstGeom prst="rect">
            <a:avLst/>
          </a:prstGeom>
        </p:spPr>
      </p:pic>
      <p:pic>
        <p:nvPicPr>
          <p:cNvPr id="12" name="Picture 4" descr="GIF Animado – Seta (Transparente) – GIF Mania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842111" y="532435"/>
            <a:ext cx="775504" cy="697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Elipse 8"/>
          <p:cNvSpPr/>
          <p:nvPr/>
        </p:nvSpPr>
        <p:spPr>
          <a:xfrm>
            <a:off x="6676903" y="367409"/>
            <a:ext cx="532435" cy="53059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Título 1"/>
          <p:cNvSpPr>
            <a:spLocks noGrp="1"/>
          </p:cNvSpPr>
          <p:nvPr>
            <p:ph type="title"/>
          </p:nvPr>
        </p:nvSpPr>
        <p:spPr>
          <a:xfrm>
            <a:off x="6676902" y="1"/>
            <a:ext cx="754045" cy="1284790"/>
          </a:xfrm>
        </p:spPr>
        <p:txBody>
          <a:bodyPr>
            <a:normAutofit/>
          </a:bodyPr>
          <a:lstStyle/>
          <a:p>
            <a:r>
              <a:rPr lang="pt-B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641596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otos de Brown Texture - Baixe fotos grátis de alta qualidade | Freepi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spaço Reservado para Conteúdo 2"/>
          <p:cNvSpPr>
            <a:spLocks noGrp="1"/>
          </p:cNvSpPr>
          <p:nvPr>
            <p:ph idx="1"/>
          </p:nvPr>
        </p:nvSpPr>
        <p:spPr>
          <a:xfrm>
            <a:off x="1425294" y="2212622"/>
            <a:ext cx="9163684" cy="455147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4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cs typeface="Microsoft Tai Le" panose="020B0502040204020203" pitchFamily="34" charset="0"/>
              </a:rPr>
              <a:t>“Mas, o meu justo viverá da fé; e, se ele recuar, a minha alma não tem prazer nele” (</a:t>
            </a:r>
            <a:r>
              <a:rPr lang="pt-BR" sz="44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cs typeface="Microsoft Tai Le" panose="020B0502040204020203" pitchFamily="34" charset="0"/>
              </a:rPr>
              <a:t>Hb</a:t>
            </a:r>
            <a:r>
              <a:rPr lang="pt-BR" sz="4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cs typeface="Microsoft Tai Le" panose="020B0502040204020203" pitchFamily="34" charset="0"/>
              </a:rPr>
              <a:t> 10.38).</a:t>
            </a:r>
            <a:endParaRPr lang="pt-BR" sz="4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  <a:cs typeface="Microsoft Tai Le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8933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701478" y="0"/>
            <a:ext cx="13893478" cy="6858000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96FDE187-13EB-46AB-A778-FFF6AC39731E}"/>
              </a:ext>
            </a:extLst>
          </p:cNvPr>
          <p:cNvSpPr/>
          <p:nvPr/>
        </p:nvSpPr>
        <p:spPr>
          <a:xfrm>
            <a:off x="239151" y="263236"/>
            <a:ext cx="11718386" cy="6331528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Espaço Reservado para Conteúdo 2"/>
          <p:cNvSpPr>
            <a:spLocks noGrp="1"/>
          </p:cNvSpPr>
          <p:nvPr>
            <p:ph idx="1"/>
          </p:nvPr>
        </p:nvSpPr>
        <p:spPr>
          <a:xfrm>
            <a:off x="443078" y="555585"/>
            <a:ext cx="6552611" cy="63024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32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DANIEL 3.24,25</a:t>
            </a:r>
          </a:p>
          <a:p>
            <a:pPr marL="0" indent="0">
              <a:buNone/>
            </a:pPr>
            <a:endParaRPr lang="pt-BR" sz="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  <a:p>
            <a:pPr marL="0" indent="0">
              <a:buNone/>
            </a:pP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Sadraque, </a:t>
            </a:r>
            <a:r>
              <a:rPr lang="pt-BR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Mesaque</a:t>
            </a: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 e </a:t>
            </a:r>
            <a:r>
              <a:rPr lang="pt-BR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Abednego</a:t>
            </a: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 foram protegidos do fogo, e ainda contaram com a companhia do Senhor.</a:t>
            </a:r>
          </a:p>
          <a:p>
            <a:pPr marL="0" indent="0">
              <a:buNone/>
            </a:pPr>
            <a:endParaRPr lang="pt-BR" sz="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  <a:p>
            <a:pPr marL="0" indent="0">
              <a:buNone/>
            </a:pPr>
            <a:r>
              <a:rPr lang="pt-BR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"O aspecto do quarto é semelhante a um filho dos deuses".</a:t>
            </a:r>
          </a:p>
          <a:p>
            <a:pPr marL="0" indent="0">
              <a:buNone/>
            </a:pPr>
            <a:endParaRPr lang="pt-BR" sz="2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  <a:p>
            <a:pPr marL="0" indent="0">
              <a:buNone/>
            </a:pP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É através das provas que temos experiências com Deus e nos tornamos mais íntimos de Cristo!</a:t>
            </a:r>
            <a:endParaRPr lang="pt-BR" sz="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6995690" y="532435"/>
            <a:ext cx="5196310" cy="2023727"/>
          </a:xfrm>
          <a:prstGeom prst="rect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Título 1"/>
          <p:cNvSpPr txBox="1">
            <a:spLocks/>
          </p:cNvSpPr>
          <p:nvPr/>
        </p:nvSpPr>
        <p:spPr>
          <a:xfrm>
            <a:off x="6870947" y="636608"/>
            <a:ext cx="5321053" cy="20229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OS TRÊS AMIGOS ESTIVERAM COM JESUS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pic>
        <p:nvPicPr>
          <p:cNvPr id="14" name="Imagem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5690" y="2819397"/>
            <a:ext cx="4705350" cy="3508665"/>
          </a:xfrm>
          <a:prstGeom prst="rect">
            <a:avLst/>
          </a:prstGeom>
        </p:spPr>
      </p:pic>
      <p:pic>
        <p:nvPicPr>
          <p:cNvPr id="15" name="Picture 4" descr="GIF Animado – Seta (Transparente) – GIF Mania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807387" y="413707"/>
            <a:ext cx="775504" cy="697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Elipse 8"/>
          <p:cNvSpPr/>
          <p:nvPr/>
        </p:nvSpPr>
        <p:spPr>
          <a:xfrm>
            <a:off x="6676903" y="367409"/>
            <a:ext cx="532435" cy="53059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Título 1"/>
          <p:cNvSpPr>
            <a:spLocks noGrp="1"/>
          </p:cNvSpPr>
          <p:nvPr>
            <p:ph type="title"/>
          </p:nvPr>
        </p:nvSpPr>
        <p:spPr>
          <a:xfrm>
            <a:off x="6676902" y="1"/>
            <a:ext cx="754045" cy="1284790"/>
          </a:xfrm>
        </p:spPr>
        <p:txBody>
          <a:bodyPr>
            <a:normAutofit/>
          </a:bodyPr>
          <a:lstStyle/>
          <a:p>
            <a:r>
              <a:rPr lang="pt-B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401411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otos de Brown Texture - Baixe fotos grátis de alta qualidade | Freepi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spaço Reservado para Conteúdo 2"/>
          <p:cNvSpPr>
            <a:spLocks noGrp="1"/>
          </p:cNvSpPr>
          <p:nvPr>
            <p:ph idx="1"/>
          </p:nvPr>
        </p:nvSpPr>
        <p:spPr>
          <a:xfrm>
            <a:off x="112889" y="158045"/>
            <a:ext cx="11977511" cy="6606056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pt-BR" sz="4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cs typeface="Microsoft Tai Le" panose="020B0502040204020203" pitchFamily="34" charset="0"/>
              </a:rPr>
              <a:t>“As provações que vêm de Deus são enviadas para provar e fortalecer nossas virtudes, e, de imediato, ilustrar o poder da graça divina; para testar a autenticidade dessas virtudes e para acrescentar vigor à nossa vida. Nosso Senhor, em sua sabedoria infinita e seu amor superabundante, valoriza a fé do povo de Deus a tal ponto, que não nos separará dessas provações pelas quais a fé é fortalecida” (Charles </a:t>
            </a:r>
            <a:r>
              <a:rPr lang="pt-BR" sz="48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cs typeface="Microsoft Tai Le" panose="020B0502040204020203" pitchFamily="34" charset="0"/>
              </a:rPr>
              <a:t>Spurgeon</a:t>
            </a:r>
            <a:r>
              <a:rPr lang="pt-BR" sz="4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cs typeface="Microsoft Tai Le" panose="020B0502040204020203" pitchFamily="34" charset="0"/>
              </a:rPr>
              <a:t>).</a:t>
            </a:r>
            <a:endParaRPr lang="pt-BR" sz="48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  <a:cs typeface="Microsoft Tai Le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1721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701478" y="0"/>
            <a:ext cx="13893478" cy="6858000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96FDE187-13EB-46AB-A778-FFF6AC39731E}"/>
              </a:ext>
            </a:extLst>
          </p:cNvPr>
          <p:cNvSpPr/>
          <p:nvPr/>
        </p:nvSpPr>
        <p:spPr>
          <a:xfrm>
            <a:off x="239151" y="263236"/>
            <a:ext cx="11718386" cy="6331528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Espaço Reservado para Conteúdo 2"/>
          <p:cNvSpPr>
            <a:spLocks noGrp="1"/>
          </p:cNvSpPr>
          <p:nvPr>
            <p:ph idx="1"/>
          </p:nvPr>
        </p:nvSpPr>
        <p:spPr>
          <a:xfrm>
            <a:off x="443079" y="578734"/>
            <a:ext cx="6223940" cy="62792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32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DANIEL 3.26,27</a:t>
            </a:r>
          </a:p>
          <a:p>
            <a:pPr marL="0" indent="0">
              <a:buNone/>
            </a:pPr>
            <a:endParaRPr lang="pt-BR" sz="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  <a:p>
            <a:pPr marL="0" indent="0">
              <a:buNone/>
            </a:pPr>
            <a:r>
              <a:rPr lang="pt-BR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"Logo Sadraque, </a:t>
            </a:r>
            <a:r>
              <a:rPr lang="pt-BR" sz="32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Mesaque</a:t>
            </a:r>
            <a:r>
              <a:rPr lang="pt-BR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 e </a:t>
            </a:r>
            <a:r>
              <a:rPr lang="pt-BR" sz="32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Abednego</a:t>
            </a:r>
            <a:r>
              <a:rPr lang="pt-BR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 saíram do meio do fogo".</a:t>
            </a:r>
          </a:p>
          <a:p>
            <a:pPr marL="0" indent="0">
              <a:buNone/>
            </a:pPr>
            <a:endParaRPr lang="pt-BR" sz="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  <a:p>
            <a:pPr marL="0" indent="0">
              <a:buNone/>
            </a:pP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Deus tem uma vitória reservada para os seus servos que permanecem </a:t>
            </a: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fiéis </a:t>
            </a: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em meio à provação.</a:t>
            </a:r>
          </a:p>
          <a:p>
            <a:pPr marL="0" indent="0">
              <a:buNone/>
            </a:pPr>
            <a:endParaRPr lang="pt-BR" sz="2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  <a:p>
            <a:pPr marL="0" indent="0">
              <a:buNone/>
            </a:pP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As tribulações não duram para sempre. Portanto, continuemos firmes!</a:t>
            </a:r>
            <a:endParaRPr lang="pt-BR" sz="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6995690" y="532435"/>
            <a:ext cx="5196310" cy="2023727"/>
          </a:xfrm>
          <a:prstGeom prst="rect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Título 1"/>
          <p:cNvSpPr txBox="1">
            <a:spLocks/>
          </p:cNvSpPr>
          <p:nvPr/>
        </p:nvSpPr>
        <p:spPr>
          <a:xfrm>
            <a:off x="6995690" y="636608"/>
            <a:ext cx="4961846" cy="20229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OS TRÊS AMIGOS FORAM VITORIOSOS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5689" y="2819397"/>
            <a:ext cx="4705351" cy="3508665"/>
          </a:xfrm>
          <a:prstGeom prst="rect">
            <a:avLst/>
          </a:prstGeom>
        </p:spPr>
      </p:pic>
      <p:pic>
        <p:nvPicPr>
          <p:cNvPr id="12" name="Picture 4" descr="GIF Animado – Seta (Transparente) – GIF Mania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807387" y="425283"/>
            <a:ext cx="775504" cy="697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Elipse 9"/>
          <p:cNvSpPr/>
          <p:nvPr/>
        </p:nvSpPr>
        <p:spPr>
          <a:xfrm>
            <a:off x="6676903" y="367409"/>
            <a:ext cx="532435" cy="53059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Título 1"/>
          <p:cNvSpPr>
            <a:spLocks noGrp="1"/>
          </p:cNvSpPr>
          <p:nvPr>
            <p:ph type="title"/>
          </p:nvPr>
        </p:nvSpPr>
        <p:spPr>
          <a:xfrm>
            <a:off x="6676902" y="1"/>
            <a:ext cx="754045" cy="1284790"/>
          </a:xfrm>
        </p:spPr>
        <p:txBody>
          <a:bodyPr>
            <a:normAutofit/>
          </a:bodyPr>
          <a:lstStyle/>
          <a:p>
            <a:r>
              <a:rPr lang="pt-B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573022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</TotalTime>
  <Words>427</Words>
  <Application>Microsoft Office PowerPoint</Application>
  <PresentationFormat>Widescreen</PresentationFormat>
  <Paragraphs>57</Paragraphs>
  <Slides>10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7" baseType="lpstr">
      <vt:lpstr>Arial</vt:lpstr>
      <vt:lpstr>Arial Black</vt:lpstr>
      <vt:lpstr>Bookman Old Style</vt:lpstr>
      <vt:lpstr>Calibri</vt:lpstr>
      <vt:lpstr>Calibri Light</vt:lpstr>
      <vt:lpstr>Microsoft Tai Le</vt:lpstr>
      <vt:lpstr>Tema do Office</vt:lpstr>
      <vt:lpstr>13</vt:lpstr>
      <vt:lpstr>Apresentação do PowerPoint</vt:lpstr>
      <vt:lpstr>1</vt:lpstr>
      <vt:lpstr>2</vt:lpstr>
      <vt:lpstr>3</vt:lpstr>
      <vt:lpstr>Apresentação do PowerPoint</vt:lpstr>
      <vt:lpstr>4</vt:lpstr>
      <vt:lpstr>Apresentação do PowerPoint</vt:lpstr>
      <vt:lpstr>5</vt:lpstr>
      <vt:lpstr>14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13</dc:title>
  <dc:creator>Marcelo</dc:creator>
  <cp:lastModifiedBy>Marcelo</cp:lastModifiedBy>
  <cp:revision>13</cp:revision>
  <dcterms:created xsi:type="dcterms:W3CDTF">2025-05-23T12:51:15Z</dcterms:created>
  <dcterms:modified xsi:type="dcterms:W3CDTF">2025-05-26T12:45:01Z</dcterms:modified>
</cp:coreProperties>
</file>