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58" r:id="rId4"/>
    <p:sldId id="261" r:id="rId5"/>
    <p:sldId id="262" r:id="rId6"/>
    <p:sldId id="260" r:id="rId7"/>
    <p:sldId id="263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83" d="100"/>
          <a:sy n="83" d="100"/>
        </p:scale>
        <p:origin x="37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23277-5453-49E3-BC79-F1AEA266369D}" type="datetimeFigureOut">
              <a:rPr lang="pt-BR" smtClean="0"/>
              <a:t>09/06/2025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D7152-DF85-4524-9E1D-074C0EDA2F2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386011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23277-5453-49E3-BC79-F1AEA266369D}" type="datetimeFigureOut">
              <a:rPr lang="pt-BR" smtClean="0"/>
              <a:t>09/06/2025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D7152-DF85-4524-9E1D-074C0EDA2F2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586978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23277-5453-49E3-BC79-F1AEA266369D}" type="datetimeFigureOut">
              <a:rPr lang="pt-BR" smtClean="0"/>
              <a:t>09/06/2025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D7152-DF85-4524-9E1D-074C0EDA2F2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2648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23277-5453-49E3-BC79-F1AEA266369D}" type="datetimeFigureOut">
              <a:rPr lang="pt-BR" smtClean="0"/>
              <a:t>09/06/2025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D7152-DF85-4524-9E1D-074C0EDA2F2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131852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23277-5453-49E3-BC79-F1AEA266369D}" type="datetimeFigureOut">
              <a:rPr lang="pt-BR" smtClean="0"/>
              <a:t>09/06/2025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D7152-DF85-4524-9E1D-074C0EDA2F2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975142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23277-5453-49E3-BC79-F1AEA266369D}" type="datetimeFigureOut">
              <a:rPr lang="pt-BR" smtClean="0"/>
              <a:t>09/06/2025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D7152-DF85-4524-9E1D-074C0EDA2F2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890862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23277-5453-49E3-BC79-F1AEA266369D}" type="datetimeFigureOut">
              <a:rPr lang="pt-BR" smtClean="0"/>
              <a:t>09/06/2025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D7152-DF85-4524-9E1D-074C0EDA2F2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858865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23277-5453-49E3-BC79-F1AEA266369D}" type="datetimeFigureOut">
              <a:rPr lang="pt-BR" smtClean="0"/>
              <a:t>09/06/2025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D7152-DF85-4524-9E1D-074C0EDA2F2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697779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23277-5453-49E3-BC79-F1AEA266369D}" type="datetimeFigureOut">
              <a:rPr lang="pt-BR" smtClean="0"/>
              <a:t>09/06/2025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D7152-DF85-4524-9E1D-074C0EDA2F2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473543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23277-5453-49E3-BC79-F1AEA266369D}" type="datetimeFigureOut">
              <a:rPr lang="pt-BR" smtClean="0"/>
              <a:t>09/06/2025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D7152-DF85-4524-9E1D-074C0EDA2F2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351394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23277-5453-49E3-BC79-F1AEA266369D}" type="datetimeFigureOut">
              <a:rPr lang="pt-BR" smtClean="0"/>
              <a:t>09/06/2025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D7152-DF85-4524-9E1D-074C0EDA2F2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182113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523277-5453-49E3-BC79-F1AEA266369D}" type="datetimeFigureOut">
              <a:rPr lang="pt-BR" smtClean="0"/>
              <a:t>09/06/2025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2D7152-DF85-4524-9E1D-074C0EDA2F2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74269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gif"/><Relationship Id="rId5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77397" y="0"/>
            <a:ext cx="10778222" cy="6858000"/>
          </a:xfrm>
          <a:prstGeom prst="rect">
            <a:avLst/>
          </a:prstGeom>
        </p:spPr>
      </p:pic>
      <p:pic>
        <p:nvPicPr>
          <p:cNvPr id="7" name="Picture 2" descr="Download Daniel, Prophet, Bible. Royalty-Free Stock Illustration Image -  Pixaba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1205" y="0"/>
            <a:ext cx="689079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96FDE187-13EB-46AB-A778-FFF6AC39731E}"/>
              </a:ext>
            </a:extLst>
          </p:cNvPr>
          <p:cNvSpPr/>
          <p:nvPr/>
        </p:nvSpPr>
        <p:spPr>
          <a:xfrm>
            <a:off x="239151" y="263236"/>
            <a:ext cx="11718386" cy="6331528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896" y="263236"/>
            <a:ext cx="4918680" cy="4007822"/>
          </a:xfrm>
          <a:prstGeom prst="rect">
            <a:avLst/>
          </a:prstGeom>
        </p:spPr>
      </p:pic>
      <p:sp>
        <p:nvSpPr>
          <p:cNvPr id="11" name="Título 1"/>
          <p:cNvSpPr txBox="1">
            <a:spLocks/>
          </p:cNvSpPr>
          <p:nvPr/>
        </p:nvSpPr>
        <p:spPr>
          <a:xfrm>
            <a:off x="328614" y="2419109"/>
            <a:ext cx="4567477" cy="7292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1600" b="1" spc="300" dirty="0" smtClean="0">
                <a:solidFill>
                  <a:srgbClr val="00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VERSÍCULO POR VERSÍCULO</a:t>
            </a:r>
            <a:endParaRPr lang="pt-BR" sz="1600" b="1" spc="300" dirty="0">
              <a:solidFill>
                <a:srgbClr val="00CC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1938628" y="3148315"/>
            <a:ext cx="1319213" cy="1325563"/>
          </a:xfrm>
        </p:spPr>
        <p:txBody>
          <a:bodyPr>
            <a:normAutofit/>
          </a:bodyPr>
          <a:lstStyle/>
          <a:p>
            <a:pPr algn="ctr"/>
            <a:r>
              <a:rPr lang="pt-B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15</a:t>
            </a:r>
            <a:endParaRPr lang="pt-BR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sp>
        <p:nvSpPr>
          <p:cNvPr id="10" name="Título 1"/>
          <p:cNvSpPr txBox="1">
            <a:spLocks/>
          </p:cNvSpPr>
          <p:nvPr/>
        </p:nvSpPr>
        <p:spPr>
          <a:xfrm>
            <a:off x="4688" y="3877522"/>
            <a:ext cx="4891403" cy="30154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3200" b="1" dirty="0" smtClean="0">
                <a:solidFill>
                  <a:srgbClr val="00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A GRANDE ÁRVORE CORTADA</a:t>
            </a:r>
          </a:p>
          <a:p>
            <a:pPr algn="ctr"/>
            <a:r>
              <a:rPr lang="pt-BR" sz="3200" b="1" dirty="0" smtClean="0">
                <a:solidFill>
                  <a:srgbClr val="00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(Daniel 4.1-18)</a:t>
            </a:r>
            <a:endParaRPr lang="pt-BR" sz="3200" b="1" dirty="0">
              <a:solidFill>
                <a:srgbClr val="00CC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pic>
        <p:nvPicPr>
          <p:cNvPr id="12" name="Picture 16" descr="Circle Gif Overlay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0331" y="3365358"/>
            <a:ext cx="835809" cy="835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83785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77397" y="0"/>
            <a:ext cx="10778222" cy="6858000"/>
          </a:xfrm>
          <a:prstGeom prst="rect">
            <a:avLst/>
          </a:prstGeom>
        </p:spPr>
      </p:pic>
      <p:pic>
        <p:nvPicPr>
          <p:cNvPr id="7" name="Picture 2" descr="Download Daniel, Prophet, Bible. Royalty-Free Stock Illustration Image -  Pixaba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1205" y="0"/>
            <a:ext cx="689079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96FDE187-13EB-46AB-A778-FFF6AC39731E}"/>
              </a:ext>
            </a:extLst>
          </p:cNvPr>
          <p:cNvSpPr/>
          <p:nvPr/>
        </p:nvSpPr>
        <p:spPr>
          <a:xfrm>
            <a:off x="239151" y="263236"/>
            <a:ext cx="11718386" cy="6331528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896" y="1689904"/>
            <a:ext cx="4918680" cy="2581154"/>
          </a:xfrm>
          <a:prstGeom prst="rect">
            <a:avLst/>
          </a:prstGeom>
        </p:spPr>
      </p:pic>
      <p:sp>
        <p:nvSpPr>
          <p:cNvPr id="11" name="Título 1"/>
          <p:cNvSpPr txBox="1">
            <a:spLocks/>
          </p:cNvSpPr>
          <p:nvPr/>
        </p:nvSpPr>
        <p:spPr>
          <a:xfrm>
            <a:off x="314497" y="3136601"/>
            <a:ext cx="4567477" cy="7292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1600" b="1" spc="300" dirty="0" smtClean="0">
                <a:solidFill>
                  <a:srgbClr val="00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VERSÍCULO POR VERSÍCULO</a:t>
            </a:r>
            <a:endParaRPr lang="pt-BR" sz="1600" b="1" spc="300" dirty="0">
              <a:solidFill>
                <a:srgbClr val="00CC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1962150" y="3538386"/>
            <a:ext cx="1319213" cy="1325563"/>
          </a:xfrm>
        </p:spPr>
        <p:txBody>
          <a:bodyPr>
            <a:normAutofit/>
          </a:bodyPr>
          <a:lstStyle/>
          <a:p>
            <a:pPr algn="ctr"/>
            <a:r>
              <a:rPr lang="pt-B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16</a:t>
            </a:r>
            <a:endParaRPr lang="pt-BR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sp>
        <p:nvSpPr>
          <p:cNvPr id="10" name="Título 1"/>
          <p:cNvSpPr txBox="1">
            <a:spLocks/>
          </p:cNvSpPr>
          <p:nvPr/>
        </p:nvSpPr>
        <p:spPr>
          <a:xfrm>
            <a:off x="428263" y="4282974"/>
            <a:ext cx="4305501" cy="24434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800" b="1" dirty="0" smtClean="0">
                <a:solidFill>
                  <a:srgbClr val="00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O DEUS QUE RESISTE AOS SOBERBOS   (Daniel 4.19-27)</a:t>
            </a:r>
            <a:endParaRPr lang="pt-BR" sz="2800" b="1" dirty="0">
              <a:solidFill>
                <a:srgbClr val="00CC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pic>
        <p:nvPicPr>
          <p:cNvPr id="1034" name="Picture 10" descr="Animated 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74105">
            <a:off x="-2241848" y="-169613"/>
            <a:ext cx="7789327" cy="2656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ítulo 1"/>
          <p:cNvSpPr txBox="1">
            <a:spLocks/>
          </p:cNvSpPr>
          <p:nvPr/>
        </p:nvSpPr>
        <p:spPr>
          <a:xfrm rot="20231173">
            <a:off x="330751" y="742601"/>
            <a:ext cx="2593346" cy="10020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PRÓXIMA</a:t>
            </a:r>
          </a:p>
          <a:p>
            <a:pPr algn="ctr"/>
            <a:r>
              <a:rPr lang="pt-B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QUARTA!</a:t>
            </a:r>
            <a:endParaRPr lang="pt-B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13" name="Picture 16" descr="Circle Gif Overlay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3851" y="3762118"/>
            <a:ext cx="835809" cy="835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5715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esultado de imagem para movie symbo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01851" y="1409163"/>
            <a:ext cx="4661615" cy="33438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52232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701478" y="0"/>
            <a:ext cx="13893478" cy="6858000"/>
          </a:xfrm>
          <a:prstGeom prst="rect">
            <a:avLst/>
          </a:prstGeom>
        </p:spPr>
      </p:pic>
      <p:sp>
        <p:nvSpPr>
          <p:cNvPr id="6" name="Espaço Reservado para Conteúdo 2"/>
          <p:cNvSpPr>
            <a:spLocks noGrp="1"/>
          </p:cNvSpPr>
          <p:nvPr>
            <p:ph idx="1"/>
          </p:nvPr>
        </p:nvSpPr>
        <p:spPr>
          <a:xfrm>
            <a:off x="370389" y="1901229"/>
            <a:ext cx="8692588" cy="48354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Embora fosse megalomaníaco, politeísta e idólatra, o rei acabou tendo que reconhecer a supremacia do Deus de Daniel.</a:t>
            </a:r>
          </a:p>
          <a:p>
            <a:pPr marL="0" indent="0">
              <a:buNone/>
            </a:pPr>
            <a:endParaRPr lang="pt-BR" sz="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  <a:p>
            <a:pPr marL="0" indent="0">
              <a:buNone/>
            </a:pP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O reconhecimento do rei veio a </a:t>
            </a:r>
            <a:r>
              <a:rPr lang="pt-BR" sz="32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partir das </a:t>
            </a: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experiências que ele viveu com Deus.</a:t>
            </a:r>
          </a:p>
          <a:p>
            <a:pPr marL="0" indent="0">
              <a:buNone/>
            </a:pPr>
            <a:endParaRPr lang="pt-BR" sz="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  <a:p>
            <a:pPr marL="0" indent="0">
              <a:buNone/>
            </a:pPr>
            <a:r>
              <a:rPr lang="pt-BR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"Quão grandes são os seus sinais, e quão poderosas as suas maravilhas! O seu reino é um reino sempiterno, e o seu domínio, de geração a geração"(v.3).</a:t>
            </a:r>
            <a:endParaRPr lang="pt-BR" sz="32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96FDE187-13EB-46AB-A778-FFF6AC39731E}"/>
              </a:ext>
            </a:extLst>
          </p:cNvPr>
          <p:cNvSpPr/>
          <p:nvPr/>
        </p:nvSpPr>
        <p:spPr>
          <a:xfrm>
            <a:off x="239151" y="263236"/>
            <a:ext cx="11718386" cy="6331528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/>
          <p:cNvSpPr/>
          <p:nvPr/>
        </p:nvSpPr>
        <p:spPr>
          <a:xfrm>
            <a:off x="370391" y="405114"/>
            <a:ext cx="11821609" cy="1354238"/>
          </a:xfrm>
          <a:prstGeom prst="rect">
            <a:avLst/>
          </a:prstGeom>
          <a:solidFill>
            <a:srgbClr val="00CC66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Título 1"/>
          <p:cNvSpPr txBox="1">
            <a:spLocks/>
          </p:cNvSpPr>
          <p:nvPr/>
        </p:nvSpPr>
        <p:spPr>
          <a:xfrm>
            <a:off x="370390" y="263237"/>
            <a:ext cx="11587147" cy="1797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O REI NABUCODONOZOR DÁ                     UM TESTEMUNHO (VS.1-3)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pic>
        <p:nvPicPr>
          <p:cNvPr id="8" name="Picture 20" descr="http://cdn.superbook.cbn.com/sites/default/files/character_profile/action_shot/KingNeb_Actio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62978" y="3024796"/>
            <a:ext cx="3396706" cy="4076049"/>
          </a:xfrm>
          <a:prstGeom prst="rect">
            <a:avLst/>
          </a:prstGeom>
          <a:noFill/>
        </p:spPr>
      </p:pic>
      <p:pic>
        <p:nvPicPr>
          <p:cNvPr id="10" name="Picture 20" descr="http://cdn.superbook.cbn.com/sites/default/files/character_profile/action_shot/KingNeb_Actio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62978" y="3047066"/>
            <a:ext cx="3396706" cy="4076049"/>
          </a:xfrm>
          <a:prstGeom prst="rect">
            <a:avLst/>
          </a:prstGeom>
          <a:noFill/>
        </p:spPr>
      </p:pic>
      <p:pic>
        <p:nvPicPr>
          <p:cNvPr id="11" name="Picture 20" descr="http://cdn.superbook.cbn.com/sites/default/files/character_profile/action_shot/KingNeb_Actio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62978" y="3035931"/>
            <a:ext cx="3396706" cy="4076049"/>
          </a:xfrm>
          <a:prstGeom prst="rect">
            <a:avLst/>
          </a:prstGeom>
          <a:noFill/>
        </p:spPr>
      </p:pic>
      <p:pic>
        <p:nvPicPr>
          <p:cNvPr id="12" name="Picture 20" descr="http://cdn.superbook.cbn.com/sites/default/files/character_profile/action_shot/KingNeb_Actio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62978" y="3058201"/>
            <a:ext cx="3396706" cy="4076049"/>
          </a:xfrm>
          <a:prstGeom prst="rect">
            <a:avLst/>
          </a:prstGeom>
          <a:noFill/>
        </p:spPr>
      </p:pic>
      <p:pic>
        <p:nvPicPr>
          <p:cNvPr id="14" name="Picture 20" descr="http://cdn.superbook.cbn.com/sites/default/files/character_profile/action_shot/KingNeb_Actio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62978" y="3024796"/>
            <a:ext cx="3396706" cy="407604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772316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701478" y="0"/>
            <a:ext cx="13893478" cy="6858000"/>
          </a:xfrm>
          <a:prstGeom prst="rect">
            <a:avLst/>
          </a:prstGeom>
        </p:spPr>
      </p:pic>
      <p:sp>
        <p:nvSpPr>
          <p:cNvPr id="6" name="Espaço Reservado para Conteúdo 2"/>
          <p:cNvSpPr>
            <a:spLocks noGrp="1"/>
          </p:cNvSpPr>
          <p:nvPr>
            <p:ph idx="1"/>
          </p:nvPr>
        </p:nvSpPr>
        <p:spPr>
          <a:xfrm>
            <a:off x="370389" y="2202171"/>
            <a:ext cx="8437945" cy="45344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Pela segunda vez o rei teve um sonho através do qual Deus falou co</a:t>
            </a: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m ele.</a:t>
            </a:r>
          </a:p>
          <a:p>
            <a:pPr marL="0" indent="0">
              <a:buNone/>
            </a:pPr>
            <a:endParaRPr lang="pt-BR" sz="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  <a:p>
            <a:pPr marL="0" indent="0">
              <a:buNone/>
            </a:pP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Desta vez o rei se lembrava do sonho. Entretanto, os sábios da Babilônia não foram capazes de interpretá-lo.</a:t>
            </a:r>
          </a:p>
          <a:p>
            <a:pPr marL="0" indent="0">
              <a:buNone/>
            </a:pPr>
            <a:endParaRPr lang="pt-BR" sz="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  <a:p>
            <a:pPr marL="0" indent="0">
              <a:buNone/>
            </a:pP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O rei finalmente chamou Daniel (</a:t>
            </a:r>
            <a:r>
              <a:rPr lang="pt-BR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Beltessazar</a:t>
            </a: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), na esperança de que ele lhe dessa a interpretação do sonho.</a:t>
            </a:r>
            <a:endParaRPr lang="pt-BR" sz="3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96FDE187-13EB-46AB-A778-FFF6AC39731E}"/>
              </a:ext>
            </a:extLst>
          </p:cNvPr>
          <p:cNvSpPr/>
          <p:nvPr/>
        </p:nvSpPr>
        <p:spPr>
          <a:xfrm>
            <a:off x="239151" y="263236"/>
            <a:ext cx="11718386" cy="6331528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/>
          <p:cNvSpPr/>
          <p:nvPr/>
        </p:nvSpPr>
        <p:spPr>
          <a:xfrm>
            <a:off x="370391" y="405114"/>
            <a:ext cx="11821609" cy="1354238"/>
          </a:xfrm>
          <a:prstGeom prst="rect">
            <a:avLst/>
          </a:prstGeom>
          <a:solidFill>
            <a:srgbClr val="00CC66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Título 1"/>
          <p:cNvSpPr txBox="1">
            <a:spLocks/>
          </p:cNvSpPr>
          <p:nvPr/>
        </p:nvSpPr>
        <p:spPr>
          <a:xfrm>
            <a:off x="370390" y="263237"/>
            <a:ext cx="11587147" cy="1797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O REI NABUCODONOZOR TEVE                        UM SONHO (VS.4-9)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pic>
        <p:nvPicPr>
          <p:cNvPr id="8" name="Picture 20" descr="http://cdn.superbook.cbn.com/sites/default/files/character_profile/action_shot/KingNeb_Actio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62978" y="3024796"/>
            <a:ext cx="3396706" cy="4076049"/>
          </a:xfrm>
          <a:prstGeom prst="rect">
            <a:avLst/>
          </a:prstGeom>
          <a:noFill/>
        </p:spPr>
      </p:pic>
      <p:pic>
        <p:nvPicPr>
          <p:cNvPr id="10" name="Picture 20" descr="http://cdn.superbook.cbn.com/sites/default/files/character_profile/action_shot/KingNeb_Actio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62978" y="3047066"/>
            <a:ext cx="3396706" cy="4076049"/>
          </a:xfrm>
          <a:prstGeom prst="rect">
            <a:avLst/>
          </a:prstGeom>
          <a:noFill/>
        </p:spPr>
      </p:pic>
      <p:pic>
        <p:nvPicPr>
          <p:cNvPr id="11" name="Picture 20" descr="http://cdn.superbook.cbn.com/sites/default/files/character_profile/action_shot/KingNeb_Actio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62978" y="3035931"/>
            <a:ext cx="3396706" cy="4076049"/>
          </a:xfrm>
          <a:prstGeom prst="rect">
            <a:avLst/>
          </a:prstGeom>
          <a:noFill/>
        </p:spPr>
      </p:pic>
      <p:pic>
        <p:nvPicPr>
          <p:cNvPr id="12" name="Picture 20" descr="http://cdn.superbook.cbn.com/sites/default/files/character_profile/action_shot/KingNeb_Actio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62978" y="3058201"/>
            <a:ext cx="3396706" cy="4076049"/>
          </a:xfrm>
          <a:prstGeom prst="rect">
            <a:avLst/>
          </a:prstGeom>
          <a:noFill/>
        </p:spPr>
      </p:pic>
      <p:pic>
        <p:nvPicPr>
          <p:cNvPr id="14" name="Picture 20" descr="http://cdn.superbook.cbn.com/sites/default/files/character_profile/action_shot/KingNeb_Actio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62978" y="3024796"/>
            <a:ext cx="3396706" cy="407604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068132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701478" y="0"/>
            <a:ext cx="13893478" cy="6858000"/>
          </a:xfrm>
          <a:prstGeom prst="rect">
            <a:avLst/>
          </a:prstGeom>
        </p:spPr>
      </p:pic>
      <p:sp>
        <p:nvSpPr>
          <p:cNvPr id="6" name="Espaço Reservado para Conteúdo 2"/>
          <p:cNvSpPr>
            <a:spLocks noGrp="1"/>
          </p:cNvSpPr>
          <p:nvPr>
            <p:ph idx="1"/>
          </p:nvPr>
        </p:nvSpPr>
        <p:spPr>
          <a:xfrm>
            <a:off x="370390" y="2465409"/>
            <a:ext cx="7465672" cy="42712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O rei sonhou com uma grande árvore.</a:t>
            </a:r>
          </a:p>
          <a:p>
            <a:pPr marL="0" indent="0">
              <a:buNone/>
            </a:pPr>
            <a:endParaRPr lang="pt-BR" sz="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  <a:p>
            <a:pPr marL="0" indent="0">
              <a:buNone/>
            </a:pP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Na psicologia e nos testes projetivos (como, por exemplo, o HTP), a árvore representa a própria pessoa.</a:t>
            </a:r>
          </a:p>
          <a:p>
            <a:pPr marL="0" indent="0">
              <a:buNone/>
            </a:pPr>
            <a:endParaRPr lang="pt-BR" sz="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  <a:p>
            <a:pPr marL="0" indent="0">
              <a:buNone/>
            </a:pP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A árvore do sonho representava como o rei via a si mesmo: o maioral de toda a terra!</a:t>
            </a:r>
            <a:endParaRPr lang="pt-BR" sz="3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96FDE187-13EB-46AB-A778-FFF6AC39731E}"/>
              </a:ext>
            </a:extLst>
          </p:cNvPr>
          <p:cNvSpPr/>
          <p:nvPr/>
        </p:nvSpPr>
        <p:spPr>
          <a:xfrm>
            <a:off x="239151" y="263236"/>
            <a:ext cx="11718386" cy="6331528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/>
          <p:cNvSpPr/>
          <p:nvPr/>
        </p:nvSpPr>
        <p:spPr>
          <a:xfrm>
            <a:off x="370391" y="405114"/>
            <a:ext cx="11821609" cy="1354238"/>
          </a:xfrm>
          <a:prstGeom prst="rect">
            <a:avLst/>
          </a:prstGeom>
          <a:solidFill>
            <a:srgbClr val="00CC66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Título 1"/>
          <p:cNvSpPr txBox="1">
            <a:spLocks/>
          </p:cNvSpPr>
          <p:nvPr/>
        </p:nvSpPr>
        <p:spPr>
          <a:xfrm>
            <a:off x="370390" y="263237"/>
            <a:ext cx="11587147" cy="1797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O REI NABUCODONOZOR SONHOU     COM UMA ÁRVORE (VS.10-12)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pic>
        <p:nvPicPr>
          <p:cNvPr id="8" name="Picture 20" descr="http://cdn.superbook.cbn.com/sites/default/files/character_profile/action_shot/KingNeb_Actio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62978" y="3024796"/>
            <a:ext cx="3396706" cy="4076049"/>
          </a:xfrm>
          <a:prstGeom prst="rect">
            <a:avLst/>
          </a:prstGeom>
          <a:noFill/>
        </p:spPr>
      </p:pic>
      <p:pic>
        <p:nvPicPr>
          <p:cNvPr id="10" name="Picture 20" descr="http://cdn.superbook.cbn.com/sites/default/files/character_profile/action_shot/KingNeb_Actio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62978" y="3047066"/>
            <a:ext cx="3396706" cy="4076049"/>
          </a:xfrm>
          <a:prstGeom prst="rect">
            <a:avLst/>
          </a:prstGeom>
          <a:noFill/>
        </p:spPr>
      </p:pic>
      <p:pic>
        <p:nvPicPr>
          <p:cNvPr id="11" name="Picture 20" descr="http://cdn.superbook.cbn.com/sites/default/files/character_profile/action_shot/KingNeb_Actio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62978" y="3035931"/>
            <a:ext cx="3396706" cy="4076049"/>
          </a:xfrm>
          <a:prstGeom prst="rect">
            <a:avLst/>
          </a:prstGeom>
          <a:noFill/>
        </p:spPr>
      </p:pic>
      <p:pic>
        <p:nvPicPr>
          <p:cNvPr id="12" name="Picture 20" descr="http://cdn.superbook.cbn.com/sites/default/files/character_profile/action_shot/KingNeb_Actio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62978" y="3058201"/>
            <a:ext cx="3396706" cy="4076049"/>
          </a:xfrm>
          <a:prstGeom prst="rect">
            <a:avLst/>
          </a:prstGeom>
          <a:noFill/>
        </p:spPr>
      </p:pic>
      <p:pic>
        <p:nvPicPr>
          <p:cNvPr id="14" name="Picture 20" descr="http://cdn.superbook.cbn.com/sites/default/files/character_profile/action_shot/KingNeb_Actio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62978" y="3024796"/>
            <a:ext cx="3396706" cy="407604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209666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contioutra.com/content/uploads/2014/02/test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489" y="0"/>
            <a:ext cx="370202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Imagem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1422" y="285975"/>
            <a:ext cx="8048978" cy="6613761"/>
          </a:xfrm>
          <a:prstGeom prst="rect">
            <a:avLst/>
          </a:prstGeom>
        </p:spPr>
      </p:pic>
      <p:pic>
        <p:nvPicPr>
          <p:cNvPr id="30" name="Imagem 2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41422" y="0"/>
            <a:ext cx="17524518" cy="833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1772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701478" y="0"/>
            <a:ext cx="13893478" cy="6858000"/>
          </a:xfrm>
          <a:prstGeom prst="rect">
            <a:avLst/>
          </a:prstGeom>
        </p:spPr>
      </p:pic>
      <p:sp>
        <p:nvSpPr>
          <p:cNvPr id="6" name="Espaço Reservado para Conteúdo 2"/>
          <p:cNvSpPr>
            <a:spLocks noGrp="1"/>
          </p:cNvSpPr>
          <p:nvPr>
            <p:ph idx="1"/>
          </p:nvPr>
        </p:nvSpPr>
        <p:spPr>
          <a:xfrm>
            <a:off x="370388" y="1956122"/>
            <a:ext cx="8044407" cy="47805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O que nós chamamos de anjo, o rei chamou de "um vigia, um santo"( v.13).</a:t>
            </a:r>
          </a:p>
          <a:p>
            <a:pPr marL="0" indent="0">
              <a:buNone/>
            </a:pPr>
            <a:endParaRPr lang="pt-BR" sz="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  <a:p>
            <a:pPr marL="0" indent="0">
              <a:buNone/>
            </a:pP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O corte da árvore falava da humilhação a que o rei seria sujeito.</a:t>
            </a:r>
          </a:p>
          <a:p>
            <a:pPr marL="0" indent="0">
              <a:buNone/>
            </a:pPr>
            <a:endParaRPr lang="pt-BR" sz="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  <a:p>
            <a:pPr marL="0" indent="0">
              <a:buNone/>
            </a:pP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O toco da árvore falava de restauração (o rei recuperaria a sua glória), mas a cinta de ferro e de bronze falava de restrição (isso só aconteceria quando Deus quisesse).</a:t>
            </a:r>
            <a:endParaRPr lang="pt-BR" sz="3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96FDE187-13EB-46AB-A778-FFF6AC39731E}"/>
              </a:ext>
            </a:extLst>
          </p:cNvPr>
          <p:cNvSpPr/>
          <p:nvPr/>
        </p:nvSpPr>
        <p:spPr>
          <a:xfrm>
            <a:off x="239151" y="263236"/>
            <a:ext cx="11718386" cy="6331528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/>
          <p:cNvSpPr/>
          <p:nvPr/>
        </p:nvSpPr>
        <p:spPr>
          <a:xfrm>
            <a:off x="370391" y="405114"/>
            <a:ext cx="11821609" cy="1354238"/>
          </a:xfrm>
          <a:prstGeom prst="rect">
            <a:avLst/>
          </a:prstGeom>
          <a:solidFill>
            <a:srgbClr val="00CC66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Título 1"/>
          <p:cNvSpPr txBox="1">
            <a:spLocks/>
          </p:cNvSpPr>
          <p:nvPr/>
        </p:nvSpPr>
        <p:spPr>
          <a:xfrm>
            <a:off x="370390" y="263237"/>
            <a:ext cx="11587147" cy="1797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O REI NABUCODONOZOR VIU A ÁRVORE SER CORTADA (VS.13-15)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pic>
        <p:nvPicPr>
          <p:cNvPr id="8" name="Picture 20" descr="http://cdn.superbook.cbn.com/sites/default/files/character_profile/action_shot/KingNeb_Actio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62978" y="3024796"/>
            <a:ext cx="3396706" cy="4076049"/>
          </a:xfrm>
          <a:prstGeom prst="rect">
            <a:avLst/>
          </a:prstGeom>
          <a:noFill/>
        </p:spPr>
      </p:pic>
      <p:pic>
        <p:nvPicPr>
          <p:cNvPr id="10" name="Picture 20" descr="http://cdn.superbook.cbn.com/sites/default/files/character_profile/action_shot/KingNeb_Actio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62978" y="3047066"/>
            <a:ext cx="3396706" cy="4076049"/>
          </a:xfrm>
          <a:prstGeom prst="rect">
            <a:avLst/>
          </a:prstGeom>
          <a:noFill/>
        </p:spPr>
      </p:pic>
      <p:pic>
        <p:nvPicPr>
          <p:cNvPr id="11" name="Picture 20" descr="http://cdn.superbook.cbn.com/sites/default/files/character_profile/action_shot/KingNeb_Actio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62978" y="3035931"/>
            <a:ext cx="3396706" cy="4076049"/>
          </a:xfrm>
          <a:prstGeom prst="rect">
            <a:avLst/>
          </a:prstGeom>
          <a:noFill/>
        </p:spPr>
      </p:pic>
      <p:pic>
        <p:nvPicPr>
          <p:cNvPr id="12" name="Picture 20" descr="http://cdn.superbook.cbn.com/sites/default/files/character_profile/action_shot/KingNeb_Actio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62978" y="3058201"/>
            <a:ext cx="3396706" cy="4076049"/>
          </a:xfrm>
          <a:prstGeom prst="rect">
            <a:avLst/>
          </a:prstGeom>
          <a:noFill/>
        </p:spPr>
      </p:pic>
      <p:pic>
        <p:nvPicPr>
          <p:cNvPr id="14" name="Picture 20" descr="http://cdn.superbook.cbn.com/sites/default/files/character_profile/action_shot/KingNeb_Actio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62978" y="3024796"/>
            <a:ext cx="3396706" cy="407604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460418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701478" y="0"/>
            <a:ext cx="13893478" cy="6858000"/>
          </a:xfrm>
          <a:prstGeom prst="rect">
            <a:avLst/>
          </a:prstGeom>
        </p:spPr>
      </p:pic>
      <p:sp>
        <p:nvSpPr>
          <p:cNvPr id="6" name="Espaço Reservado para Conteúdo 2"/>
          <p:cNvSpPr>
            <a:spLocks noGrp="1"/>
          </p:cNvSpPr>
          <p:nvPr>
            <p:ph idx="1"/>
          </p:nvPr>
        </p:nvSpPr>
        <p:spPr>
          <a:xfrm>
            <a:off x="370388" y="1956122"/>
            <a:ext cx="8576842" cy="47805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"Seja mudada a sua mente, para que não seja mais a de homem, e lhe seja dada mente de animal</a:t>
            </a:r>
            <a:r>
              <a:rPr lang="pt-BR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"</a:t>
            </a: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(</a:t>
            </a:r>
            <a:r>
              <a:rPr lang="pt-BR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 </a:t>
            </a: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v.16).</a:t>
            </a:r>
          </a:p>
          <a:p>
            <a:pPr marL="0" indent="0">
              <a:buNone/>
            </a:pPr>
            <a:endParaRPr lang="pt-BR" sz="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  <a:p>
            <a:pPr marL="0" indent="0">
              <a:buNone/>
            </a:pP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A humilhação do rei duraria "sete tempos", ou seja, o tempo perfeito, determinado por Deus.</a:t>
            </a:r>
          </a:p>
          <a:p>
            <a:pPr marL="0" indent="0">
              <a:buNone/>
            </a:pPr>
            <a:endParaRPr lang="pt-BR" sz="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  <a:p>
            <a:pPr marL="0" indent="0">
              <a:buNone/>
            </a:pP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O objetivo da humilhação seria mostrar </a:t>
            </a:r>
            <a:r>
              <a:rPr lang="pt-BR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"que o Altíssimo tem domínio sobre o reino dos homens, e o dá a quem quer"</a:t>
            </a: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(v.17).</a:t>
            </a:r>
            <a:endParaRPr lang="pt-BR" sz="3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96FDE187-13EB-46AB-A778-FFF6AC39731E}"/>
              </a:ext>
            </a:extLst>
          </p:cNvPr>
          <p:cNvSpPr/>
          <p:nvPr/>
        </p:nvSpPr>
        <p:spPr>
          <a:xfrm>
            <a:off x="239151" y="263236"/>
            <a:ext cx="11718386" cy="6331528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/>
          <p:cNvSpPr/>
          <p:nvPr/>
        </p:nvSpPr>
        <p:spPr>
          <a:xfrm>
            <a:off x="370391" y="405114"/>
            <a:ext cx="11821609" cy="1354238"/>
          </a:xfrm>
          <a:prstGeom prst="rect">
            <a:avLst/>
          </a:prstGeom>
          <a:solidFill>
            <a:srgbClr val="00CC66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Título 1"/>
          <p:cNvSpPr txBox="1">
            <a:spLocks/>
          </p:cNvSpPr>
          <p:nvPr/>
        </p:nvSpPr>
        <p:spPr>
          <a:xfrm>
            <a:off x="370390" y="263237"/>
            <a:ext cx="11587147" cy="1797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O REI NABUCODONOZOR PASSARIA POR UM TRANSTORNO MENTAL (VS.16-18)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pic>
        <p:nvPicPr>
          <p:cNvPr id="8" name="Picture 20" descr="http://cdn.superbook.cbn.com/sites/default/files/character_profile/action_shot/KingNeb_Actio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62978" y="3024796"/>
            <a:ext cx="3396706" cy="4076049"/>
          </a:xfrm>
          <a:prstGeom prst="rect">
            <a:avLst/>
          </a:prstGeom>
          <a:noFill/>
        </p:spPr>
      </p:pic>
      <p:pic>
        <p:nvPicPr>
          <p:cNvPr id="10" name="Picture 20" descr="http://cdn.superbook.cbn.com/sites/default/files/character_profile/action_shot/KingNeb_Actio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62978" y="3047066"/>
            <a:ext cx="3396706" cy="4076049"/>
          </a:xfrm>
          <a:prstGeom prst="rect">
            <a:avLst/>
          </a:prstGeom>
          <a:noFill/>
        </p:spPr>
      </p:pic>
      <p:pic>
        <p:nvPicPr>
          <p:cNvPr id="11" name="Picture 20" descr="http://cdn.superbook.cbn.com/sites/default/files/character_profile/action_shot/KingNeb_Actio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62978" y="3035931"/>
            <a:ext cx="3396706" cy="4076049"/>
          </a:xfrm>
          <a:prstGeom prst="rect">
            <a:avLst/>
          </a:prstGeom>
          <a:noFill/>
        </p:spPr>
      </p:pic>
      <p:pic>
        <p:nvPicPr>
          <p:cNvPr id="12" name="Picture 20" descr="http://cdn.superbook.cbn.com/sites/default/files/character_profile/action_shot/KingNeb_Actio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62978" y="3058201"/>
            <a:ext cx="3396706" cy="4076049"/>
          </a:xfrm>
          <a:prstGeom prst="rect">
            <a:avLst/>
          </a:prstGeom>
          <a:noFill/>
        </p:spPr>
      </p:pic>
      <p:pic>
        <p:nvPicPr>
          <p:cNvPr id="14" name="Picture 20" descr="http://cdn.superbook.cbn.com/sites/default/files/character_profile/action_shot/KingNeb_Actio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62978" y="3024796"/>
            <a:ext cx="3396706" cy="407604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941340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701478" y="0"/>
            <a:ext cx="13893478" cy="6858000"/>
          </a:xfrm>
          <a:prstGeom prst="rect">
            <a:avLst/>
          </a:prstGeom>
        </p:spPr>
      </p:pic>
      <p:sp>
        <p:nvSpPr>
          <p:cNvPr id="18" name="Retângulo 17">
            <a:extLst>
              <a:ext uri="{FF2B5EF4-FFF2-40B4-BE49-F238E27FC236}">
                <a16:creationId xmlns:a16="http://schemas.microsoft.com/office/drawing/2014/main" id="{96FDE187-13EB-46AB-A778-FFF6AC39731E}"/>
              </a:ext>
            </a:extLst>
          </p:cNvPr>
          <p:cNvSpPr/>
          <p:nvPr/>
        </p:nvSpPr>
        <p:spPr>
          <a:xfrm>
            <a:off x="239151" y="263236"/>
            <a:ext cx="11718386" cy="6331528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/>
          <p:cNvSpPr/>
          <p:nvPr/>
        </p:nvSpPr>
        <p:spPr>
          <a:xfrm>
            <a:off x="370391" y="405114"/>
            <a:ext cx="11821609" cy="1354238"/>
          </a:xfrm>
          <a:prstGeom prst="rect">
            <a:avLst/>
          </a:prstGeom>
          <a:solidFill>
            <a:srgbClr val="00CC66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370390" y="263237"/>
            <a:ext cx="11587147" cy="1797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O QUE TEMOS QUE APRENDER?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sp>
        <p:nvSpPr>
          <p:cNvPr id="11" name="Espaço Reservado para Conteúdo 2"/>
          <p:cNvSpPr>
            <a:spLocks noGrp="1"/>
          </p:cNvSpPr>
          <p:nvPr>
            <p:ph idx="1"/>
          </p:nvPr>
        </p:nvSpPr>
        <p:spPr>
          <a:xfrm>
            <a:off x="4699323" y="2731626"/>
            <a:ext cx="6875361" cy="40050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O Livro de Daniel nos ensina que:  1) </a:t>
            </a: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Deus, e não os homens, está no controle da História; 2) precisamos ser mais humildes diante de Deus; 3) todos temos dificuldades que, com a ajuda de Deus, podemos trabalhar e superar.</a:t>
            </a:r>
            <a:endParaRPr lang="pt-BR" sz="3200" b="1" dirty="0"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078" y="2202172"/>
            <a:ext cx="3294929" cy="4033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562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</TotalTime>
  <Words>456</Words>
  <Application>Microsoft Office PowerPoint</Application>
  <PresentationFormat>Widescreen</PresentationFormat>
  <Paragraphs>41</Paragraphs>
  <Slides>10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6" baseType="lpstr">
      <vt:lpstr>Arial</vt:lpstr>
      <vt:lpstr>Arial Black</vt:lpstr>
      <vt:lpstr>Calibri</vt:lpstr>
      <vt:lpstr>Calibri Light</vt:lpstr>
      <vt:lpstr>Microsoft Tai Le</vt:lpstr>
      <vt:lpstr>Tema do Office</vt:lpstr>
      <vt:lpstr>15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16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15</dc:title>
  <dc:creator>Marcelo</dc:creator>
  <cp:lastModifiedBy>Marcelo</cp:lastModifiedBy>
  <cp:revision>11</cp:revision>
  <dcterms:created xsi:type="dcterms:W3CDTF">2025-06-09T12:41:08Z</dcterms:created>
  <dcterms:modified xsi:type="dcterms:W3CDTF">2025-06-09T14:58:32Z</dcterms:modified>
</cp:coreProperties>
</file>