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1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99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3" d="100"/>
          <a:sy n="83" d="100"/>
        </p:scale>
        <p:origin x="3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9495E-A093-4144-998B-C5EB94091E1B}" type="datetimeFigureOut">
              <a:rPr lang="pt-BR" smtClean="0"/>
              <a:t>30/06/2025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87411-A9F5-4153-9537-C91AC668AC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8826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9495E-A093-4144-998B-C5EB94091E1B}" type="datetimeFigureOut">
              <a:rPr lang="pt-BR" smtClean="0"/>
              <a:t>30/06/2025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87411-A9F5-4153-9537-C91AC668AC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545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9495E-A093-4144-998B-C5EB94091E1B}" type="datetimeFigureOut">
              <a:rPr lang="pt-BR" smtClean="0"/>
              <a:t>30/06/2025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87411-A9F5-4153-9537-C91AC668AC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6929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9495E-A093-4144-998B-C5EB94091E1B}" type="datetimeFigureOut">
              <a:rPr lang="pt-BR" smtClean="0"/>
              <a:t>30/06/2025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87411-A9F5-4153-9537-C91AC668AC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27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9495E-A093-4144-998B-C5EB94091E1B}" type="datetimeFigureOut">
              <a:rPr lang="pt-BR" smtClean="0"/>
              <a:t>30/06/2025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87411-A9F5-4153-9537-C91AC668AC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766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9495E-A093-4144-998B-C5EB94091E1B}" type="datetimeFigureOut">
              <a:rPr lang="pt-BR" smtClean="0"/>
              <a:t>30/06/2025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87411-A9F5-4153-9537-C91AC668AC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356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9495E-A093-4144-998B-C5EB94091E1B}" type="datetimeFigureOut">
              <a:rPr lang="pt-BR" smtClean="0"/>
              <a:t>30/06/2025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87411-A9F5-4153-9537-C91AC668AC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616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9495E-A093-4144-998B-C5EB94091E1B}" type="datetimeFigureOut">
              <a:rPr lang="pt-BR" smtClean="0"/>
              <a:t>30/06/2025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87411-A9F5-4153-9537-C91AC668AC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464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9495E-A093-4144-998B-C5EB94091E1B}" type="datetimeFigureOut">
              <a:rPr lang="pt-BR" smtClean="0"/>
              <a:t>30/06/2025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87411-A9F5-4153-9537-C91AC668AC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6409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9495E-A093-4144-998B-C5EB94091E1B}" type="datetimeFigureOut">
              <a:rPr lang="pt-BR" smtClean="0"/>
              <a:t>30/06/2025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87411-A9F5-4153-9537-C91AC668AC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3686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9495E-A093-4144-998B-C5EB94091E1B}" type="datetimeFigureOut">
              <a:rPr lang="pt-BR" smtClean="0"/>
              <a:t>30/06/2025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87411-A9F5-4153-9537-C91AC668AC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9712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39495E-A093-4144-998B-C5EB94091E1B}" type="datetimeFigureOut">
              <a:rPr lang="pt-BR" smtClean="0"/>
              <a:t>30/06/2025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287411-A9F5-4153-9537-C91AC668AC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2778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77397" y="0"/>
            <a:ext cx="10778222" cy="6858000"/>
          </a:xfrm>
          <a:prstGeom prst="rect">
            <a:avLst/>
          </a:prstGeom>
        </p:spPr>
      </p:pic>
      <p:pic>
        <p:nvPicPr>
          <p:cNvPr id="7" name="Picture 2" descr="Download Daniel, Prophet, Bible. Royalty-Free Stock Illustration Image -  Pixab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205" y="0"/>
            <a:ext cx="68907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896" y="263236"/>
            <a:ext cx="4918680" cy="4007822"/>
          </a:xfrm>
          <a:prstGeom prst="rect">
            <a:avLst/>
          </a:prstGeom>
        </p:spPr>
      </p:pic>
      <p:sp>
        <p:nvSpPr>
          <p:cNvPr id="11" name="Título 1"/>
          <p:cNvSpPr txBox="1">
            <a:spLocks/>
          </p:cNvSpPr>
          <p:nvPr/>
        </p:nvSpPr>
        <p:spPr>
          <a:xfrm>
            <a:off x="328614" y="2419109"/>
            <a:ext cx="4567477" cy="7292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1600" b="1" spc="300" dirty="0" smtClean="0">
                <a:solidFill>
                  <a:srgbClr val="66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VERSÍCULO POR VERSÍCULO</a:t>
            </a:r>
            <a:endParaRPr lang="pt-BR" sz="1600" b="1" spc="300" dirty="0">
              <a:solidFill>
                <a:srgbClr val="66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938628" y="3148315"/>
            <a:ext cx="1319213" cy="1325563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18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4688" y="3877522"/>
            <a:ext cx="4891403" cy="30154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b="1" dirty="0" smtClean="0">
                <a:solidFill>
                  <a:srgbClr val="66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UMA MÃO ESCREVE   NA PAREDE</a:t>
            </a:r>
          </a:p>
          <a:p>
            <a:pPr algn="ctr"/>
            <a:r>
              <a:rPr lang="pt-BR" sz="3200" b="1" dirty="0" smtClean="0">
                <a:solidFill>
                  <a:srgbClr val="66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(Daniel 5.1-9)</a:t>
            </a:r>
            <a:endParaRPr lang="pt-BR" sz="3200" b="1" dirty="0">
              <a:solidFill>
                <a:srgbClr val="66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13" name="Picture 16" descr="Circle Gif Overlay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331" y="3365358"/>
            <a:ext cx="835809" cy="83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574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01478" y="0"/>
            <a:ext cx="13893478" cy="685800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6285053" y="405114"/>
            <a:ext cx="5906947" cy="2060294"/>
          </a:xfrm>
          <a:prstGeom prst="rect">
            <a:avLst/>
          </a:prstGeom>
          <a:solidFill>
            <a:srgbClr val="66FF99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Título 1"/>
          <p:cNvSpPr txBox="1">
            <a:spLocks/>
          </p:cNvSpPr>
          <p:nvPr/>
        </p:nvSpPr>
        <p:spPr>
          <a:xfrm>
            <a:off x="6458304" y="263236"/>
            <a:ext cx="5359967" cy="25162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O QUE TEMOS QUE APRENDER?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304" y="1369043"/>
            <a:ext cx="3329198" cy="4119913"/>
          </a:xfrm>
          <a:prstGeom prst="rect">
            <a:avLst/>
          </a:prstGeom>
        </p:spPr>
      </p:pic>
      <p:sp>
        <p:nvSpPr>
          <p:cNvPr id="10" name="Espaço Reservado para Conteúdo 2"/>
          <p:cNvSpPr>
            <a:spLocks noGrp="1"/>
          </p:cNvSpPr>
          <p:nvPr>
            <p:ph idx="1"/>
          </p:nvPr>
        </p:nvSpPr>
        <p:spPr>
          <a:xfrm>
            <a:off x="4878311" y="3042692"/>
            <a:ext cx="6765821" cy="35520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O Livro de Daniel nos ensina que:  1)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n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ão se deve brincar com as coisas de Deus; 2) não se deve entrar em contato com o ocultismo e as forças das trevas; 3) Deus opera a justiça e por isso deve ser respeitado.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235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77397" y="0"/>
            <a:ext cx="10778222" cy="6858000"/>
          </a:xfrm>
          <a:prstGeom prst="rect">
            <a:avLst/>
          </a:prstGeom>
        </p:spPr>
      </p:pic>
      <p:pic>
        <p:nvPicPr>
          <p:cNvPr id="7" name="Picture 2" descr="Download Daniel, Prophet, Bible. Royalty-Free Stock Illustration Image -  Pixab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205" y="0"/>
            <a:ext cx="68907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896" y="1689904"/>
            <a:ext cx="4918680" cy="2581154"/>
          </a:xfrm>
          <a:prstGeom prst="rect">
            <a:avLst/>
          </a:prstGeom>
        </p:spPr>
      </p:pic>
      <p:sp>
        <p:nvSpPr>
          <p:cNvPr id="11" name="Título 1"/>
          <p:cNvSpPr txBox="1">
            <a:spLocks/>
          </p:cNvSpPr>
          <p:nvPr/>
        </p:nvSpPr>
        <p:spPr>
          <a:xfrm>
            <a:off x="314497" y="3136601"/>
            <a:ext cx="4567477" cy="7292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1600" b="1" spc="300" dirty="0" smtClean="0">
                <a:solidFill>
                  <a:srgbClr val="66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VERSÍCULO POR VERSÍCULO</a:t>
            </a:r>
            <a:endParaRPr lang="pt-BR" sz="1600" b="1" spc="300" dirty="0">
              <a:solidFill>
                <a:srgbClr val="66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962150" y="3538386"/>
            <a:ext cx="1319213" cy="1325563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19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237920" y="4124842"/>
            <a:ext cx="4819656" cy="2879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dirty="0" smtClean="0">
                <a:solidFill>
                  <a:srgbClr val="66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O JULGAMENTO DE BELSAZAR</a:t>
            </a:r>
          </a:p>
          <a:p>
            <a:pPr algn="ctr"/>
            <a:r>
              <a:rPr lang="pt-BR" sz="2800" b="1" dirty="0" smtClean="0">
                <a:solidFill>
                  <a:srgbClr val="66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(Daniel 5.13-31)</a:t>
            </a:r>
            <a:endParaRPr lang="pt-BR" sz="2800" b="1" dirty="0">
              <a:solidFill>
                <a:srgbClr val="66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1034" name="Picture 10" descr="Animated 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74105">
            <a:off x="-2241848" y="-169613"/>
            <a:ext cx="7789327" cy="2656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ítulo 1"/>
          <p:cNvSpPr txBox="1">
            <a:spLocks/>
          </p:cNvSpPr>
          <p:nvPr/>
        </p:nvSpPr>
        <p:spPr>
          <a:xfrm rot="20231173">
            <a:off x="330751" y="742601"/>
            <a:ext cx="2593346" cy="1002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PRÓXIMO ESTUDO!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2" name="Picture 16" descr="Circle Gif Overlay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851" y="3762118"/>
            <a:ext cx="835809" cy="83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3452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53835"/>
            <a:ext cx="10515600" cy="729897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REIS DO IMPÉRIO NEOBABILÔNICO</a:t>
            </a:r>
            <a:endParaRPr lang="pt-BR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1600" y="1399822"/>
            <a:ext cx="11988800" cy="5875867"/>
          </a:xfrm>
        </p:spPr>
        <p:txBody>
          <a:bodyPr>
            <a:normAutofit fontScale="92500" lnSpcReduction="20000"/>
          </a:bodyPr>
          <a:lstStyle/>
          <a:p>
            <a:r>
              <a:rPr lang="pt-BR" b="1" dirty="0" err="1" smtClean="0">
                <a:solidFill>
                  <a:srgbClr val="C00000"/>
                </a:solidFill>
              </a:rPr>
              <a:t>Nabopolassar</a:t>
            </a:r>
            <a:r>
              <a:rPr lang="pt-BR" b="1" dirty="0" smtClean="0"/>
              <a:t> (626 – 605 a.C.) - Rei caldeu. Passou o controle da Babilônia para </a:t>
            </a:r>
            <a:r>
              <a:rPr lang="pt-BR" b="1" dirty="0" err="1" smtClean="0"/>
              <a:t>Sinsariscum</a:t>
            </a:r>
            <a:r>
              <a:rPr lang="pt-BR" b="1" dirty="0" smtClean="0"/>
              <a:t> da Assíria, rumou com os exércitos assírios para a Babilônia em 616 a.C.. Celebrou uma aliança com </a:t>
            </a:r>
            <a:r>
              <a:rPr lang="pt-BR" b="1" dirty="0" err="1" smtClean="0"/>
              <a:t>Ciaxares</a:t>
            </a:r>
            <a:r>
              <a:rPr lang="pt-BR" b="1" dirty="0" smtClean="0"/>
              <a:t> e destruiu o Império Assírio.</a:t>
            </a:r>
          </a:p>
          <a:p>
            <a:r>
              <a:rPr lang="pt-BR" b="1" dirty="0" smtClean="0">
                <a:solidFill>
                  <a:srgbClr val="C00000"/>
                </a:solidFill>
              </a:rPr>
              <a:t>Nabucodonosor II </a:t>
            </a:r>
            <a:r>
              <a:rPr lang="pt-BR" b="1" dirty="0" smtClean="0"/>
              <a:t>(604 – 562 a.C.) - Rei caldeu e filho de </a:t>
            </a:r>
            <a:r>
              <a:rPr lang="pt-BR" b="1" dirty="0" err="1" smtClean="0"/>
              <a:t>Nabopolassar</a:t>
            </a:r>
            <a:r>
              <a:rPr lang="pt-BR" b="1" dirty="0"/>
              <a:t>.</a:t>
            </a:r>
            <a:r>
              <a:rPr lang="pt-BR" b="1" dirty="0" smtClean="0"/>
              <a:t> Derrotou os egípcios e os assírios em </a:t>
            </a:r>
            <a:r>
              <a:rPr lang="pt-BR" b="1" dirty="0" err="1" smtClean="0"/>
              <a:t>Carquemis</a:t>
            </a:r>
            <a:r>
              <a:rPr lang="pt-BR" b="1" dirty="0" smtClean="0"/>
              <a:t> e tomou Jerusalém. É associado a Daniel nos relatos bíblicos.</a:t>
            </a:r>
          </a:p>
          <a:p>
            <a:r>
              <a:rPr lang="pt-BR" b="1" dirty="0" err="1" smtClean="0">
                <a:solidFill>
                  <a:srgbClr val="C00000"/>
                </a:solidFill>
              </a:rPr>
              <a:t>Evil-Merodaque</a:t>
            </a:r>
            <a:r>
              <a:rPr lang="pt-BR" b="1" dirty="0"/>
              <a:t> </a:t>
            </a:r>
            <a:r>
              <a:rPr lang="pt-BR" b="1" dirty="0" smtClean="0"/>
              <a:t>(562 – 560 a.C.) -</a:t>
            </a:r>
            <a:r>
              <a:rPr lang="pt-BR" b="1" dirty="0"/>
              <a:t> </a:t>
            </a:r>
            <a:r>
              <a:rPr lang="pt-BR" b="1" dirty="0" smtClean="0"/>
              <a:t>Filho de Nabucodonosor II. Assassinado pelo seu cunhado </a:t>
            </a:r>
            <a:r>
              <a:rPr lang="pt-BR" b="1" dirty="0" err="1" smtClean="0"/>
              <a:t>Neriglissar</a:t>
            </a:r>
            <a:r>
              <a:rPr lang="pt-BR" b="1" dirty="0" smtClean="0"/>
              <a:t>.</a:t>
            </a:r>
          </a:p>
          <a:p>
            <a:r>
              <a:rPr lang="pt-BR" b="1" dirty="0" err="1" smtClean="0">
                <a:solidFill>
                  <a:srgbClr val="C00000"/>
                </a:solidFill>
              </a:rPr>
              <a:t>Neriglissar</a:t>
            </a:r>
            <a:r>
              <a:rPr lang="pt-BR" b="1" dirty="0" smtClean="0">
                <a:solidFill>
                  <a:srgbClr val="C00000"/>
                </a:solidFill>
              </a:rPr>
              <a:t> ou </a:t>
            </a:r>
            <a:r>
              <a:rPr lang="pt-BR" b="1" dirty="0" err="1" smtClean="0">
                <a:solidFill>
                  <a:srgbClr val="C00000"/>
                </a:solidFill>
              </a:rPr>
              <a:t>Nebuzaradã</a:t>
            </a:r>
            <a:r>
              <a:rPr lang="pt-BR" b="1" dirty="0" smtClean="0">
                <a:solidFill>
                  <a:srgbClr val="C00000"/>
                </a:solidFill>
              </a:rPr>
              <a:t> </a:t>
            </a:r>
            <a:r>
              <a:rPr lang="pt-BR" b="1" dirty="0" smtClean="0"/>
              <a:t>(560 – 556 a.C.) -</a:t>
            </a:r>
            <a:r>
              <a:rPr lang="pt-BR" b="1" dirty="0"/>
              <a:t> </a:t>
            </a:r>
            <a:r>
              <a:rPr lang="pt-BR" b="1" dirty="0" smtClean="0"/>
              <a:t>Usurpou o trono ao assassinar </a:t>
            </a:r>
            <a:r>
              <a:rPr lang="pt-BR" b="1" dirty="0" err="1" smtClean="0"/>
              <a:t>Evil-Merodaque</a:t>
            </a:r>
            <a:r>
              <a:rPr lang="pt-BR" b="1" dirty="0" smtClean="0"/>
              <a:t>.</a:t>
            </a:r>
          </a:p>
          <a:p>
            <a:r>
              <a:rPr lang="pt-BR" b="1" dirty="0" err="1" smtClean="0">
                <a:solidFill>
                  <a:srgbClr val="C00000"/>
                </a:solidFill>
              </a:rPr>
              <a:t>Labasi-Marduque</a:t>
            </a:r>
            <a:r>
              <a:rPr lang="pt-BR" b="1" dirty="0"/>
              <a:t> </a:t>
            </a:r>
            <a:r>
              <a:rPr lang="pt-BR" b="1" dirty="0" smtClean="0"/>
              <a:t>(556 a.C.) - Filho de </a:t>
            </a:r>
            <a:r>
              <a:rPr lang="pt-BR" b="1" dirty="0" err="1" smtClean="0"/>
              <a:t>Neriglissar</a:t>
            </a:r>
            <a:r>
              <a:rPr lang="pt-BR" b="1" dirty="0" smtClean="0"/>
              <a:t>.</a:t>
            </a:r>
          </a:p>
          <a:p>
            <a:r>
              <a:rPr lang="pt-BR" b="1" dirty="0" err="1" smtClean="0">
                <a:solidFill>
                  <a:srgbClr val="C00000"/>
                </a:solidFill>
              </a:rPr>
              <a:t>Nabonido</a:t>
            </a:r>
            <a:r>
              <a:rPr lang="pt-BR" b="1" dirty="0"/>
              <a:t> </a:t>
            </a:r>
            <a:r>
              <a:rPr lang="pt-BR" b="1" dirty="0" smtClean="0"/>
              <a:t>(556 – 539 a.C.) - Último rei da Babilônia. Teve origem em </a:t>
            </a:r>
            <a:r>
              <a:rPr lang="pt-BR" b="1" dirty="0" err="1" smtClean="0"/>
              <a:t>Harã</a:t>
            </a:r>
            <a:r>
              <a:rPr lang="pt-BR" b="1" dirty="0" smtClean="0"/>
              <a:t>, na Assíria; não era um caldeu. Entregou a regência a seu filho </a:t>
            </a:r>
            <a:r>
              <a:rPr lang="pt-BR" b="1" dirty="0" err="1" smtClean="0"/>
              <a:t>Belsazar</a:t>
            </a:r>
            <a:r>
              <a:rPr lang="pt-BR" b="1" dirty="0" smtClean="0"/>
              <a:t>.</a:t>
            </a:r>
          </a:p>
          <a:p>
            <a:r>
              <a:rPr lang="pt-BR" b="1" dirty="0" err="1" smtClean="0">
                <a:solidFill>
                  <a:srgbClr val="C00000"/>
                </a:solidFill>
              </a:rPr>
              <a:t>Belsazar</a:t>
            </a:r>
            <a:r>
              <a:rPr lang="pt-BR" b="1" dirty="0"/>
              <a:t> </a:t>
            </a:r>
            <a:r>
              <a:rPr lang="pt-BR" b="1" dirty="0" smtClean="0"/>
              <a:t>(556 – 539 a.C.) -</a:t>
            </a:r>
            <a:r>
              <a:rPr lang="pt-BR" b="1" dirty="0"/>
              <a:t> </a:t>
            </a:r>
            <a:r>
              <a:rPr lang="pt-BR" b="1" dirty="0" err="1" smtClean="0"/>
              <a:t>Co-regente</a:t>
            </a:r>
            <a:r>
              <a:rPr lang="pt-BR" b="1" dirty="0" smtClean="0"/>
              <a:t> de seu pai </a:t>
            </a:r>
            <a:r>
              <a:rPr lang="pt-BR" b="1" dirty="0" err="1" smtClean="0"/>
              <a:t>Nabonido</a:t>
            </a:r>
            <a:r>
              <a:rPr lang="pt-BR" b="1" dirty="0"/>
              <a:t>.</a:t>
            </a:r>
            <a:r>
              <a:rPr lang="pt-BR" b="1" dirty="0" smtClean="0"/>
              <a:t> Foi assassinado quando Babilônia foi conquistada pelos medos e persas. Esse acontecimento marcou o fim do Império Neobabilônico.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284946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  <a:solidFill>
            <a:schemeClr val="tx1"/>
          </a:solidFill>
        </p:spPr>
        <p:txBody>
          <a:bodyPr/>
          <a:lstStyle/>
          <a:p>
            <a:endParaRPr lang="pt-BR" dirty="0"/>
          </a:p>
        </p:txBody>
      </p:sp>
      <p:pic>
        <p:nvPicPr>
          <p:cNvPr id="25602" name="Picture 2" descr="http://www.badassoftheweek.com/folders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911" y="260648"/>
            <a:ext cx="11763022" cy="6597351"/>
          </a:xfrm>
          <a:prstGeom prst="rect">
            <a:avLst/>
          </a:prstGeom>
          <a:noFill/>
        </p:spPr>
      </p:pic>
      <p:pic>
        <p:nvPicPr>
          <p:cNvPr id="7" name="Picture 2" descr="http://2.bp.blogspot.com/-HVu15JLnu5Q/TmuJVTKVweI/AAAAAAAAAIU/cfKiD8udqzM/s1600/clip_pront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554451" flipH="1" flipV="1">
            <a:off x="9735415" y="635089"/>
            <a:ext cx="1512168" cy="1150892"/>
          </a:xfrm>
          <a:prstGeom prst="rect">
            <a:avLst/>
          </a:prstGeom>
          <a:noFill/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575019" y="465538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7200" b="1" i="1" spc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2</a:t>
            </a:r>
            <a:r>
              <a:rPr lang="pt-BR" sz="7200" b="1" i="1" spc="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) </a:t>
            </a:r>
            <a:r>
              <a:rPr lang="pt-BR" sz="7200" b="1" i="1" spc="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Belsazar</a:t>
            </a:r>
            <a:endParaRPr lang="pt-BR" sz="7200" b="1" i="1" spc="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anose="03070502060502030205" pitchFamily="66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0877" y="1704649"/>
            <a:ext cx="8303884" cy="249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072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vidaeestilo.terra.com.br/infograficos/horoscopo/sociedade-secreta/linha/img/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6920090" y="553156"/>
            <a:ext cx="4876800" cy="61524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Nome: </a:t>
            </a:r>
            <a:r>
              <a:rPr lang="pt-BR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Belsazar</a:t>
            </a:r>
            <a:endParaRPr lang="pt-BR" sz="3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anose="03070502060502030205" pitchFamily="66" charset="0"/>
            </a:endParaRPr>
          </a:p>
          <a:p>
            <a:pPr marL="0" indent="0">
              <a:buNone/>
            </a:pPr>
            <a:r>
              <a:rPr lang="pt-BR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Pai: </a:t>
            </a:r>
            <a:r>
              <a:rPr lang="pt-BR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Nabonido</a:t>
            </a:r>
            <a:endParaRPr lang="pt-BR" sz="3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anose="03070502060502030205" pitchFamily="66" charset="0"/>
            </a:endParaRPr>
          </a:p>
          <a:p>
            <a:pPr marL="0" indent="0">
              <a:buNone/>
            </a:pPr>
            <a:r>
              <a:rPr lang="pt-BR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Reinado:  556-539 </a:t>
            </a:r>
            <a:r>
              <a:rPr lang="pt-BR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aC</a:t>
            </a:r>
            <a:endParaRPr lang="pt-BR" sz="3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anose="03070502060502030205" pitchFamily="66" charset="0"/>
            </a:endParaRPr>
          </a:p>
          <a:p>
            <a:pPr marL="0" indent="0">
              <a:buNone/>
            </a:pPr>
            <a:r>
              <a:rPr lang="pt-BR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* Era o rei de fato, mas não de direito. </a:t>
            </a:r>
            <a:r>
              <a:rPr lang="pt-BR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Co-regente</a:t>
            </a:r>
            <a:r>
              <a:rPr lang="pt-BR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 de </a:t>
            </a:r>
            <a:r>
              <a:rPr lang="pt-BR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Nabonido</a:t>
            </a:r>
            <a:r>
              <a:rPr lang="pt-BR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. Era o segundo governante no reino.</a:t>
            </a:r>
          </a:p>
          <a:p>
            <a:pPr marL="0" indent="0">
              <a:buNone/>
            </a:pPr>
            <a:r>
              <a:rPr lang="pt-BR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* Fraco e tolo. Deu uma festa na mesma noite em que Babilônia foi conquistada.</a:t>
            </a:r>
            <a:endParaRPr lang="pt-BR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anose="03070502060502030205" pitchFamily="66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29864">
            <a:off x="850161" y="1063884"/>
            <a:ext cx="5355315" cy="5224654"/>
          </a:xfrm>
          <a:prstGeom prst="rect">
            <a:avLst/>
          </a:prstGeom>
        </p:spPr>
      </p:pic>
      <p:pic>
        <p:nvPicPr>
          <p:cNvPr id="11" name="Picture 2" descr="The Handwriting is on the Wall | Sound Doctrine Ministri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6736">
            <a:off x="1741069" y="1085200"/>
            <a:ext cx="3573497" cy="5182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2.bp.blogspot.com/-HVu15JLnu5Q/TmuJVTKVweI/AAAAAAAAAIU/cfKiD8udqzM/s1600/clip_pront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964222" flipH="1" flipV="1">
            <a:off x="573839" y="2791603"/>
            <a:ext cx="1467310" cy="11167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76297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01478" y="0"/>
            <a:ext cx="13893478" cy="685800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6611593" y="2101275"/>
            <a:ext cx="5034022" cy="45563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Com os exércitos inimigos às portas de Babilônia, ele se refugiava numa orgia de vinho. Seu banquete não passava de uma bravata, a última ostentação de um rei apavorado, tentando sem sucesso afogar os seus temores.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567159" y="562503"/>
            <a:ext cx="11624841" cy="1439917"/>
          </a:xfrm>
          <a:prstGeom prst="rect">
            <a:avLst/>
          </a:prstGeom>
          <a:solidFill>
            <a:srgbClr val="66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Título 1"/>
          <p:cNvSpPr txBox="1">
            <a:spLocks/>
          </p:cNvSpPr>
          <p:nvPr/>
        </p:nvSpPr>
        <p:spPr>
          <a:xfrm>
            <a:off x="868101" y="562503"/>
            <a:ext cx="10660282" cy="16135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O REI BELSAZAR DEU UMA FESTA (V.1)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4098" name="Picture 2" descr="FreeBibleimages :: Belshazzar's feast :: When Belshazzar mocks God the  writing is on the wall (Daniel 5:1-3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59" y="2176041"/>
            <a:ext cx="5732512" cy="429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6415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01478" y="0"/>
            <a:ext cx="13893478" cy="685800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6611593" y="2101275"/>
            <a:ext cx="5034022" cy="45563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Os utensílios haviam sido trazidos de Jerusalém por </a:t>
            </a:r>
            <a:r>
              <a:rPr lang="pt-BR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Nabucodonozor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   (</a:t>
            </a:r>
            <a:r>
              <a:rPr lang="pt-BR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Dn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 1.1,2). Usar vasos sagrados em um banquete comum era um sacrilégio indesculpável, o qual revelava o caráter desrespeitoso e profano de </a:t>
            </a:r>
            <a:r>
              <a:rPr lang="pt-BR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Belsazar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.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567159" y="562503"/>
            <a:ext cx="11624841" cy="1439917"/>
          </a:xfrm>
          <a:prstGeom prst="rect">
            <a:avLst/>
          </a:prstGeom>
          <a:solidFill>
            <a:srgbClr val="66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Título 1"/>
          <p:cNvSpPr txBox="1">
            <a:spLocks/>
          </p:cNvSpPr>
          <p:nvPr/>
        </p:nvSpPr>
        <p:spPr>
          <a:xfrm>
            <a:off x="868101" y="562503"/>
            <a:ext cx="10660282" cy="16135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O REI BELSAZAR PROFANOU OS UTENSÍLIOS DO TEMPLO (VS.2-4)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9" name="Picture 2" descr="FreeBibleimages :: Belshazzar's feast :: When Belshazzar mocks God the  writing is on the wall (Daniel 5:1-3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59" y="2176041"/>
            <a:ext cx="5732512" cy="429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2035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01478" y="0"/>
            <a:ext cx="13893478" cy="685800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6611593" y="2777923"/>
            <a:ext cx="5034022" cy="38796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A visão deixou o rei em pânico. Por ter se apropriado dos tesouros sagrados e zombado do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verdadeiro Deus, </a:t>
            </a:r>
            <a:r>
              <a:rPr lang="pt-BR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Belsazar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 havia atraído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condenação sobre si.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567159" y="562503"/>
            <a:ext cx="11624841" cy="1439917"/>
          </a:xfrm>
          <a:prstGeom prst="rect">
            <a:avLst/>
          </a:prstGeom>
          <a:solidFill>
            <a:srgbClr val="66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Título 1"/>
          <p:cNvSpPr txBox="1">
            <a:spLocks/>
          </p:cNvSpPr>
          <p:nvPr/>
        </p:nvSpPr>
        <p:spPr>
          <a:xfrm>
            <a:off x="868101" y="562503"/>
            <a:ext cx="10660282" cy="16135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O REI BELSAZAR VIU UMA MÃO ESCREVER NA PAREDE (VS.5,6)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11" name="Picture 2" descr="The Good Life: The Hand Writing on the Wall Daniel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59" y="2176040"/>
            <a:ext cx="5732512" cy="429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2606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01478" y="0"/>
            <a:ext cx="13893478" cy="685800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6611592" y="2564922"/>
            <a:ext cx="5148285" cy="40926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Como de costume, os feiticeiros foram chamados. E, mais uma vez, eles se mostraram incapazes de oferecer a solução do enigma. Isso contribuiu para deixar o rei ainda mais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aturdido.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567159" y="562503"/>
            <a:ext cx="11624841" cy="1439917"/>
          </a:xfrm>
          <a:prstGeom prst="rect">
            <a:avLst/>
          </a:prstGeom>
          <a:solidFill>
            <a:srgbClr val="66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Título 1"/>
          <p:cNvSpPr txBox="1">
            <a:spLocks/>
          </p:cNvSpPr>
          <p:nvPr/>
        </p:nvSpPr>
        <p:spPr>
          <a:xfrm>
            <a:off x="868101" y="562503"/>
            <a:ext cx="10660282" cy="16135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O REI BELSAZAR MANDOU       CHAMAR OS MAGOS (VS.7-9)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10" name="Picture 2" descr="FreeBibleimages :: Belshazzar's feast :: When Belshazzar mocks God the  writing is on the wall (Daniel 5:1-3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59" y="2176039"/>
            <a:ext cx="5732512" cy="4299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711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01478" y="0"/>
            <a:ext cx="13893478" cy="685800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6611592" y="2349661"/>
            <a:ext cx="5194585" cy="48076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Daniel provavelmente havia caído no ostracismo depois da morte de </a:t>
            </a:r>
            <a:r>
              <a:rPr lang="pt-BR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Nabucodonozor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. Mas a rainha (mãe de </a:t>
            </a:r>
            <a:r>
              <a:rPr lang="pt-BR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Belsazar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) conhecia as histórias a seu respeito. Assim, o rei foi aconselhado a procurá-lo.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567159" y="562503"/>
            <a:ext cx="11624841" cy="1439917"/>
          </a:xfrm>
          <a:prstGeom prst="rect">
            <a:avLst/>
          </a:prstGeom>
          <a:solidFill>
            <a:srgbClr val="66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Título 1"/>
          <p:cNvSpPr txBox="1">
            <a:spLocks/>
          </p:cNvSpPr>
          <p:nvPr/>
        </p:nvSpPr>
        <p:spPr>
          <a:xfrm>
            <a:off x="868101" y="562503"/>
            <a:ext cx="10660282" cy="16135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O REI BELSAZAR RECEBEU                  UM CONSELHO (VS.10-12)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9" name="Picture 2" descr="FreeBibleimages :: Belshazzar's feast :: When Belshazzar mocks God the  writing is on the wall (Daniel 5:1-3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59" y="2176039"/>
            <a:ext cx="5732512" cy="4299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8155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563</Words>
  <Application>Microsoft Office PowerPoint</Application>
  <PresentationFormat>Widescreen</PresentationFormat>
  <Paragraphs>35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Microsoft Tai Le</vt:lpstr>
      <vt:lpstr>Papyrus</vt:lpstr>
      <vt:lpstr>Tema do Office</vt:lpstr>
      <vt:lpstr>18</vt:lpstr>
      <vt:lpstr>REIS DO IMPÉRIO NEOBABILÔNICO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19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Marcelo</dc:creator>
  <cp:lastModifiedBy>Marcelo</cp:lastModifiedBy>
  <cp:revision>13</cp:revision>
  <dcterms:created xsi:type="dcterms:W3CDTF">2025-06-27T12:29:40Z</dcterms:created>
  <dcterms:modified xsi:type="dcterms:W3CDTF">2025-06-30T12:36:02Z</dcterms:modified>
</cp:coreProperties>
</file>