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3" r:id="rId6"/>
    <p:sldId id="264" r:id="rId7"/>
    <p:sldId id="265" r:id="rId8"/>
    <p:sldId id="267" r:id="rId9"/>
    <p:sldId id="266" r:id="rId1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83" d="100"/>
          <a:sy n="83" d="100"/>
        </p:scale>
        <p:origin x="37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D72A9-D3FC-4EEC-B7EB-90E37389B910}" type="datetimeFigureOut">
              <a:rPr lang="pt-BR" smtClean="0"/>
              <a:t>14/07/2025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23F2A-A595-49D4-8958-BBE44DC1E1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8248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D72A9-D3FC-4EEC-B7EB-90E37389B910}" type="datetimeFigureOut">
              <a:rPr lang="pt-BR" smtClean="0"/>
              <a:t>14/07/2025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23F2A-A595-49D4-8958-BBE44DC1E1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9261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D72A9-D3FC-4EEC-B7EB-90E37389B910}" type="datetimeFigureOut">
              <a:rPr lang="pt-BR" smtClean="0"/>
              <a:t>14/07/2025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23F2A-A595-49D4-8958-BBE44DC1E1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1764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D72A9-D3FC-4EEC-B7EB-90E37389B910}" type="datetimeFigureOut">
              <a:rPr lang="pt-BR" smtClean="0"/>
              <a:t>14/07/2025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23F2A-A595-49D4-8958-BBE44DC1E1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5093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D72A9-D3FC-4EEC-B7EB-90E37389B910}" type="datetimeFigureOut">
              <a:rPr lang="pt-BR" smtClean="0"/>
              <a:t>14/07/2025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23F2A-A595-49D4-8958-BBE44DC1E1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3034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D72A9-D3FC-4EEC-B7EB-90E37389B910}" type="datetimeFigureOut">
              <a:rPr lang="pt-BR" smtClean="0"/>
              <a:t>14/07/2025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23F2A-A595-49D4-8958-BBE44DC1E1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0837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D72A9-D3FC-4EEC-B7EB-90E37389B910}" type="datetimeFigureOut">
              <a:rPr lang="pt-BR" smtClean="0"/>
              <a:t>14/07/2025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23F2A-A595-49D4-8958-BBE44DC1E1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1369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D72A9-D3FC-4EEC-B7EB-90E37389B910}" type="datetimeFigureOut">
              <a:rPr lang="pt-BR" smtClean="0"/>
              <a:t>14/07/2025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23F2A-A595-49D4-8958-BBE44DC1E1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2953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D72A9-D3FC-4EEC-B7EB-90E37389B910}" type="datetimeFigureOut">
              <a:rPr lang="pt-BR" smtClean="0"/>
              <a:t>14/07/2025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23F2A-A595-49D4-8958-BBE44DC1E1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9818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D72A9-D3FC-4EEC-B7EB-90E37389B910}" type="datetimeFigureOut">
              <a:rPr lang="pt-BR" smtClean="0"/>
              <a:t>14/07/2025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23F2A-A595-49D4-8958-BBE44DC1E1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0172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D72A9-D3FC-4EEC-B7EB-90E37389B910}" type="datetimeFigureOut">
              <a:rPr lang="pt-BR" smtClean="0"/>
              <a:t>14/07/2025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23F2A-A595-49D4-8958-BBE44DC1E1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4956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D72A9-D3FC-4EEC-B7EB-90E37389B910}" type="datetimeFigureOut">
              <a:rPr lang="pt-BR" smtClean="0"/>
              <a:t>14/07/2025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523F2A-A595-49D4-8958-BBE44DC1E1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1095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77397" y="0"/>
            <a:ext cx="10778222" cy="6858000"/>
          </a:xfrm>
          <a:prstGeom prst="rect">
            <a:avLst/>
          </a:prstGeom>
        </p:spPr>
      </p:pic>
      <p:pic>
        <p:nvPicPr>
          <p:cNvPr id="7" name="Picture 2" descr="Download Daniel, Prophet, Bible. Royalty-Free Stock Illustration Image -  Pixab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205" y="0"/>
            <a:ext cx="689079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239151" y="263236"/>
            <a:ext cx="11718386" cy="63315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896" y="263236"/>
            <a:ext cx="4918680" cy="4007822"/>
          </a:xfrm>
          <a:prstGeom prst="rect">
            <a:avLst/>
          </a:prstGeom>
        </p:spPr>
      </p:pic>
      <p:sp>
        <p:nvSpPr>
          <p:cNvPr id="11" name="Título 1"/>
          <p:cNvSpPr txBox="1">
            <a:spLocks/>
          </p:cNvSpPr>
          <p:nvPr/>
        </p:nvSpPr>
        <p:spPr>
          <a:xfrm>
            <a:off x="328614" y="2419109"/>
            <a:ext cx="4567477" cy="7292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1600" b="1" spc="3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VERSÍCULO POR VERSÍCULO</a:t>
            </a:r>
            <a:endParaRPr lang="pt-BR" sz="1600" b="1" spc="3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1938628" y="3148315"/>
            <a:ext cx="1319213" cy="1325563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19</a:t>
            </a: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4688" y="3877522"/>
            <a:ext cx="4891403" cy="30154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O JULGAMENTO DE BELSAZAR</a:t>
            </a:r>
          </a:p>
          <a:p>
            <a:pPr algn="ctr"/>
            <a:r>
              <a:rPr lang="pt-BR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(Daniel 5.13-31)</a:t>
            </a:r>
            <a:endParaRPr lang="pt-BR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pic>
        <p:nvPicPr>
          <p:cNvPr id="12" name="Picture 16" descr="Circle Gif Overlay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0331" y="3365358"/>
            <a:ext cx="835809" cy="835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5867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01478" y="0"/>
            <a:ext cx="13893478" cy="6858000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239151" y="263236"/>
            <a:ext cx="11718386" cy="63315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567159" y="2384384"/>
            <a:ext cx="5150735" cy="44048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O rei mandou chamar o profeta, que, a essa altura, estava com aproximadamente oitenta anos. Pediu-lhe que decifrasse o escrito na parede e lhe prometeu grandes honras se conseguisse fazê-lo.</a:t>
            </a: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567160" y="562503"/>
            <a:ext cx="6091604" cy="143991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Título 1"/>
          <p:cNvSpPr txBox="1">
            <a:spLocks/>
          </p:cNvSpPr>
          <p:nvPr/>
        </p:nvSpPr>
        <p:spPr>
          <a:xfrm>
            <a:off x="567159" y="562503"/>
            <a:ext cx="6091605" cy="16135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DANIEL FOI CHAMADO POR BELSAZAR (VS.13-16)</a:t>
            </a:r>
            <a:endParaRPr lang="pt-BR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pic>
        <p:nvPicPr>
          <p:cNvPr id="8" name="Picture 4" descr="Belshazzar's Feast - GoodSal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227" y="17238"/>
            <a:ext cx="5298773" cy="68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9641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01478" y="0"/>
            <a:ext cx="13893478" cy="6858000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239151" y="263236"/>
            <a:ext cx="11718386" cy="63315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567158" y="2384384"/>
            <a:ext cx="5474827" cy="440482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O profeta dispensou as honrarias e repreendeu o rei severamente. </a:t>
            </a:r>
            <a:r>
              <a:rPr lang="pt-BR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Belsazar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 não apenas tinha deixado de aprender com a experiência de </a:t>
            </a:r>
            <a:r>
              <a:rPr lang="pt-BR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Nabucodonozor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, como também tinha se saído pior do que ele, ofendendo diretamente a Deus.</a:t>
            </a: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567160" y="562503"/>
            <a:ext cx="6091604" cy="143991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Título 1"/>
          <p:cNvSpPr txBox="1">
            <a:spLocks/>
          </p:cNvSpPr>
          <p:nvPr/>
        </p:nvSpPr>
        <p:spPr>
          <a:xfrm>
            <a:off x="567159" y="562503"/>
            <a:ext cx="6091605" cy="16135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DANIEL CENSUROU BELSAZAR (VS.17-24)</a:t>
            </a:r>
            <a:endParaRPr lang="pt-BR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7456" y="-17239"/>
            <a:ext cx="5284545" cy="6875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823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01478" y="0"/>
            <a:ext cx="13893478" cy="6858000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239151" y="263236"/>
            <a:ext cx="11718386" cy="63315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567158" y="2176041"/>
            <a:ext cx="5474827" cy="46131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Embora 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não se saiba em que língua o texto foi escrito, em hebraico 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as palavras seriam:</a:t>
            </a:r>
          </a:p>
          <a:p>
            <a:pPr marL="0" indent="0">
              <a:buNone/>
            </a:pPr>
            <a:r>
              <a:rPr lang="he-IL" dirty="0">
                <a:solidFill>
                  <a:schemeClr val="bg1"/>
                </a:solidFill>
              </a:rPr>
              <a:t>ו</a:t>
            </a:r>
            <a:r>
              <a:rPr lang="he-IL" sz="4800" dirty="0">
                <a:solidFill>
                  <a:schemeClr val="bg1"/>
                </a:solidFill>
              </a:rPr>
              <a:t>ּפַרְסִֽין</a:t>
            </a:r>
            <a:r>
              <a:rPr lang="he-IL" sz="4800" dirty="0" smtClean="0">
                <a:solidFill>
                  <a:schemeClr val="bg1"/>
                </a:solidFill>
              </a:rPr>
              <a:t>׃</a:t>
            </a:r>
            <a:r>
              <a:rPr lang="pt-BR" sz="4800" dirty="0" smtClean="0">
                <a:solidFill>
                  <a:schemeClr val="bg1"/>
                </a:solidFill>
              </a:rPr>
              <a:t>  </a:t>
            </a:r>
            <a:r>
              <a:rPr lang="he-IL" sz="4800" dirty="0" smtClean="0">
                <a:solidFill>
                  <a:schemeClr val="bg1"/>
                </a:solidFill>
              </a:rPr>
              <a:t>תְּקֵ֥ל</a:t>
            </a:r>
            <a:r>
              <a:rPr lang="pt-BR" sz="4800" dirty="0" smtClean="0">
                <a:solidFill>
                  <a:schemeClr val="bg1"/>
                </a:solidFill>
              </a:rPr>
              <a:t>  </a:t>
            </a:r>
            <a:r>
              <a:rPr lang="he-IL" sz="4800" dirty="0" smtClean="0">
                <a:solidFill>
                  <a:schemeClr val="bg1"/>
                </a:solidFill>
              </a:rPr>
              <a:t>מְנֵ֖א</a:t>
            </a:r>
            <a:r>
              <a:rPr lang="pt-BR" sz="4800" dirty="0" smtClean="0">
                <a:solidFill>
                  <a:schemeClr val="bg1"/>
                </a:solidFill>
              </a:rPr>
              <a:t>  </a:t>
            </a:r>
            <a:r>
              <a:rPr lang="he-IL" sz="4800" dirty="0" smtClean="0">
                <a:solidFill>
                  <a:schemeClr val="bg1"/>
                </a:solidFill>
              </a:rPr>
              <a:t>מְנֵ֖א</a:t>
            </a:r>
            <a:endParaRPr lang="pt-BR" sz="48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pt-BR" sz="1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Pronuncia-se desse modo:</a:t>
            </a:r>
          </a:p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MENE, MENE, TEQUEL, UFARSIM.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567160" y="562503"/>
            <a:ext cx="6091604" cy="143991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Título 1"/>
          <p:cNvSpPr txBox="1">
            <a:spLocks/>
          </p:cNvSpPr>
          <p:nvPr/>
        </p:nvSpPr>
        <p:spPr>
          <a:xfrm>
            <a:off x="567159" y="562503"/>
            <a:ext cx="6091605" cy="16135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DANIEL DECIFROU O ESCRITO (VS.25-28)</a:t>
            </a:r>
            <a:endParaRPr lang="pt-BR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8153" y="0"/>
            <a:ext cx="52638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72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solidFill>
            <a:schemeClr val="tx1"/>
          </a:solidFill>
        </p:spPr>
        <p:txBody>
          <a:bodyPr/>
          <a:lstStyle/>
          <a:p>
            <a:pPr marL="0" indent="0">
              <a:buNone/>
            </a:pPr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-1" y="365125"/>
            <a:ext cx="12192001" cy="1325563"/>
          </a:xfrm>
        </p:spPr>
        <p:txBody>
          <a:bodyPr>
            <a:normAutofit/>
          </a:bodyPr>
          <a:lstStyle/>
          <a:p>
            <a:pPr algn="ctr"/>
            <a:r>
              <a:rPr lang="pt-BR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 SIGNIFICADO DA MENSAGEM NA PAREDE</a:t>
            </a:r>
            <a:endParaRPr lang="pt-BR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259644" y="1840089"/>
            <a:ext cx="11774312" cy="4854222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MENE (significa CONTADO): </a:t>
            </a:r>
            <a:r>
              <a:rPr lang="pt-BR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“Contou Deus o teu reino e o acabou”. 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 dias do Império Babilônico estavam contados. Na verdade, acabariam naquela mesma noite.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pt-BR" sz="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TEQUEL (significa PESADO):</a:t>
            </a:r>
            <a:r>
              <a:rPr lang="pt-BR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“Pesado foste na balança e foste achado em falta”. </a:t>
            </a:r>
            <a:r>
              <a:rPr lang="pt-BR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Belsazar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era como um item vendido como um quilo que possuía, na verdade, novecentas gramas. Ele era uma fraude.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pt-BR" sz="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UFARSIM (plural de PERES, que significa DIVIDIDO): </a:t>
            </a:r>
            <a:r>
              <a:rPr lang="pt-BR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“Dividido está o teu reino e entregue aos medos e persas”). 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 medos e os persas repartiriam o Império Babilônico entre eles.</a:t>
            </a: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60422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01478" y="0"/>
            <a:ext cx="13893478" cy="6858000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239151" y="263236"/>
            <a:ext cx="11718386" cy="63315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567158" y="2650604"/>
            <a:ext cx="5474827" cy="41386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Apesar da fala de Daniel, o rei cumpriu o que havia 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prometido, cobrindo o profeta de honrarias. 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Mas tudo durou muito pouco: naquela mesma noite Babilônia foi tomada e </a:t>
            </a:r>
            <a:r>
              <a:rPr lang="pt-BR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Belsazar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 foi executado.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567160" y="562503"/>
            <a:ext cx="6091604" cy="143991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Título 1"/>
          <p:cNvSpPr txBox="1">
            <a:spLocks/>
          </p:cNvSpPr>
          <p:nvPr/>
        </p:nvSpPr>
        <p:spPr>
          <a:xfrm>
            <a:off x="567159" y="562503"/>
            <a:ext cx="6091605" cy="16135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BELSAZAR FOI MORTO (VS.29-31)</a:t>
            </a:r>
            <a:endParaRPr lang="pt-BR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pic>
        <p:nvPicPr>
          <p:cNvPr id="8" name="Picture 8" descr="FreeBibleimages :: Belshazzar's feast :: When Belshazzar mocks God the  writing is on the wall (Daniel 5:1-31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1059" y="0"/>
            <a:ext cx="5260942" cy="4710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1059" y="4710896"/>
            <a:ext cx="5260941" cy="2147104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6931058" y="4710896"/>
            <a:ext cx="5260942" cy="2147104"/>
          </a:xfrm>
          <a:prstGeom prst="rect">
            <a:avLst/>
          </a:prstGeom>
          <a:solidFill>
            <a:srgbClr val="00206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7756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01478" y="0"/>
            <a:ext cx="13893478" cy="6858000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239151" y="263236"/>
            <a:ext cx="11718386" cy="63315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5623367" y="622817"/>
            <a:ext cx="5906947" cy="1368029"/>
          </a:xfrm>
          <a:prstGeom prst="rect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Título 1"/>
          <p:cNvSpPr txBox="1">
            <a:spLocks/>
          </p:cNvSpPr>
          <p:nvPr/>
        </p:nvSpPr>
        <p:spPr>
          <a:xfrm>
            <a:off x="5896857" y="526471"/>
            <a:ext cx="5359967" cy="17074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O QUE TEMOS QUE APRENDER?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10" name="Espaço Reservado para Conteúdo 2"/>
          <p:cNvSpPr>
            <a:spLocks noGrp="1"/>
          </p:cNvSpPr>
          <p:nvPr>
            <p:ph idx="1"/>
          </p:nvPr>
        </p:nvSpPr>
        <p:spPr>
          <a:xfrm>
            <a:off x="5623367" y="2372810"/>
            <a:ext cx="6020765" cy="42219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O Livro de Daniel nos ensina que:  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1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) o Deus que escreveu na parede está escrevendo no céu sobre nós; 2) precisamos estar preparados para o julgamento de Deus; 3) só com o auxílio de Cristo poderemos permanecer em pé no juízo divino.</a:t>
            </a: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678" y="1192299"/>
            <a:ext cx="4133163" cy="4653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816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1556" y="0"/>
            <a:ext cx="13091110" cy="685800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0" y="0"/>
            <a:ext cx="12639554" cy="6858000"/>
          </a:xfrm>
          <a:prstGeom prst="rect">
            <a:avLst/>
          </a:prstGeom>
          <a:solidFill>
            <a:schemeClr val="bg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347241" y="243068"/>
            <a:ext cx="11435787" cy="647024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“E vi um grande trono branco e o que estava assentado sobre ele, de cuja presença fugiram a terra e o céu; e não foi achado lugar para eles. E vi os mortos, grandes e pequenos</a:t>
            </a:r>
            <a:r>
              <a:rPr lang="pt-BR" sz="3600" b="1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em </a:t>
            </a:r>
            <a:r>
              <a:rPr lang="pt-BR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pé diante do trono; e abriram-se uns livros; e abriu-se outro livro, que é o da vida; e os mortos foram julgados pelas coisas que estavam escritas nos livros, segundo as suas obras. O mar entregou os mortos que nele havia; e a morte e o </a:t>
            </a:r>
            <a:r>
              <a:rPr lang="pt-BR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hades</a:t>
            </a:r>
            <a:r>
              <a:rPr lang="pt-BR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entregaram os mortos que neles havia; e foram julgados, cada um segundo as suas obras. E a morte e o </a:t>
            </a:r>
            <a:r>
              <a:rPr lang="pt-BR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hades</a:t>
            </a:r>
            <a:r>
              <a:rPr lang="pt-BR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foram lançados no lago de fogo. Esta é a segunda morte, o lago de fogo. E todo aquele que não foi achado inscrito no livro da vida foi lançado no lago de fogo” (</a:t>
            </a:r>
            <a:r>
              <a:rPr lang="pt-BR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</a:t>
            </a:r>
            <a:r>
              <a:rPr lang="pt-BR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20.11-15).</a:t>
            </a:r>
            <a:endParaRPr lang="pt-BR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13573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77397" y="0"/>
            <a:ext cx="10778222" cy="6858000"/>
          </a:xfrm>
          <a:prstGeom prst="rect">
            <a:avLst/>
          </a:prstGeom>
        </p:spPr>
      </p:pic>
      <p:pic>
        <p:nvPicPr>
          <p:cNvPr id="7" name="Picture 2" descr="Download Daniel, Prophet, Bible. Royalty-Free Stock Illustration Image -  Pixab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205" y="0"/>
            <a:ext cx="689079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239151" y="263236"/>
            <a:ext cx="11718386" cy="63315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896" y="1689904"/>
            <a:ext cx="4918680" cy="2581154"/>
          </a:xfrm>
          <a:prstGeom prst="rect">
            <a:avLst/>
          </a:prstGeom>
        </p:spPr>
      </p:pic>
      <p:sp>
        <p:nvSpPr>
          <p:cNvPr id="11" name="Título 1"/>
          <p:cNvSpPr txBox="1">
            <a:spLocks/>
          </p:cNvSpPr>
          <p:nvPr/>
        </p:nvSpPr>
        <p:spPr>
          <a:xfrm>
            <a:off x="314497" y="3136601"/>
            <a:ext cx="4567477" cy="7292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1600" b="1" spc="3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VERSÍCULO POR VERSÍCULO</a:t>
            </a:r>
            <a:endParaRPr lang="pt-BR" sz="1600" b="1" spc="3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1962150" y="3538386"/>
            <a:ext cx="1319213" cy="1325563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20</a:t>
            </a: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237919" y="4124842"/>
            <a:ext cx="5063285" cy="2879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EU CREIO NO PODER DA ORAÇÃO</a:t>
            </a:r>
          </a:p>
          <a:p>
            <a:pPr algn="ctr"/>
            <a:r>
              <a:rPr lang="pt-B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(Daniel 6.1-10)</a:t>
            </a:r>
            <a:endParaRPr lang="pt-BR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pic>
        <p:nvPicPr>
          <p:cNvPr id="1034" name="Picture 10" descr="Animated 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74105">
            <a:off x="-2241848" y="-169613"/>
            <a:ext cx="7789327" cy="2656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ítulo 1"/>
          <p:cNvSpPr txBox="1">
            <a:spLocks/>
          </p:cNvSpPr>
          <p:nvPr/>
        </p:nvSpPr>
        <p:spPr>
          <a:xfrm rot="20231173">
            <a:off x="330751" y="742601"/>
            <a:ext cx="2593346" cy="1002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PRÓXIMA QUARTA!</a:t>
            </a: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3" name="Picture 16" descr="Circle Gif Overlay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851" y="3762118"/>
            <a:ext cx="835809" cy="835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6677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532</Words>
  <Application>Microsoft Office PowerPoint</Application>
  <PresentationFormat>Widescreen</PresentationFormat>
  <Paragraphs>31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5" baseType="lpstr">
      <vt:lpstr>Arial</vt:lpstr>
      <vt:lpstr>Arial Black</vt:lpstr>
      <vt:lpstr>Calibri</vt:lpstr>
      <vt:lpstr>Calibri Light</vt:lpstr>
      <vt:lpstr>Microsoft Tai Le</vt:lpstr>
      <vt:lpstr>Tema do Office</vt:lpstr>
      <vt:lpstr>19</vt:lpstr>
      <vt:lpstr>Apresentação do PowerPoint</vt:lpstr>
      <vt:lpstr>Apresentação do PowerPoint</vt:lpstr>
      <vt:lpstr>Apresentação do PowerPoint</vt:lpstr>
      <vt:lpstr>O SIGNIFICADO DA MENSAGEM NA PAREDE</vt:lpstr>
      <vt:lpstr>Apresentação do PowerPoint</vt:lpstr>
      <vt:lpstr>Apresentação do PowerPoint</vt:lpstr>
      <vt:lpstr>Apresentação do PowerPoint</vt:lpstr>
      <vt:lpstr>20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19</dc:title>
  <dc:creator>Marcelo</dc:creator>
  <cp:lastModifiedBy>Marcelo</cp:lastModifiedBy>
  <cp:revision>17</cp:revision>
  <dcterms:created xsi:type="dcterms:W3CDTF">2025-07-07T12:36:31Z</dcterms:created>
  <dcterms:modified xsi:type="dcterms:W3CDTF">2025-07-14T12:37:46Z</dcterms:modified>
</cp:coreProperties>
</file>