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0" r:id="rId4"/>
    <p:sldId id="266" r:id="rId5"/>
    <p:sldId id="261" r:id="rId6"/>
    <p:sldId id="267" r:id="rId7"/>
    <p:sldId id="262" r:id="rId8"/>
    <p:sldId id="263" r:id="rId9"/>
    <p:sldId id="258" r:id="rId10"/>
    <p:sldId id="268" r:id="rId11"/>
    <p:sldId id="259" r:id="rId12"/>
    <p:sldId id="264" r:id="rId13"/>
    <p:sldId id="269" r:id="rId14"/>
    <p:sldId id="270" r:id="rId15"/>
    <p:sldId id="272" r:id="rId16"/>
    <p:sldId id="273" r:id="rId17"/>
    <p:sldId id="271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2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CF97-B6EA-440D-B5E6-B7421CFFDCBB}" type="datetimeFigureOut">
              <a:rPr lang="pt-BR" smtClean="0"/>
              <a:t>23/09/2025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E881-231B-4D82-ACB0-55A3494563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4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CF97-B6EA-440D-B5E6-B7421CFFDCBB}" type="datetimeFigureOut">
              <a:rPr lang="pt-BR" smtClean="0"/>
              <a:t>23/09/2025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E881-231B-4D82-ACB0-55A3494563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800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CF97-B6EA-440D-B5E6-B7421CFFDCBB}" type="datetimeFigureOut">
              <a:rPr lang="pt-BR" smtClean="0"/>
              <a:t>23/09/2025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E881-231B-4D82-ACB0-55A3494563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72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CF97-B6EA-440D-B5E6-B7421CFFDCBB}" type="datetimeFigureOut">
              <a:rPr lang="pt-BR" smtClean="0"/>
              <a:t>23/09/2025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E881-231B-4D82-ACB0-55A3494563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403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CF97-B6EA-440D-B5E6-B7421CFFDCBB}" type="datetimeFigureOut">
              <a:rPr lang="pt-BR" smtClean="0"/>
              <a:t>23/09/2025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E881-231B-4D82-ACB0-55A3494563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38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CF97-B6EA-440D-B5E6-B7421CFFDCBB}" type="datetimeFigureOut">
              <a:rPr lang="pt-BR" smtClean="0"/>
              <a:t>23/09/2025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E881-231B-4D82-ACB0-55A3494563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0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CF97-B6EA-440D-B5E6-B7421CFFDCBB}" type="datetimeFigureOut">
              <a:rPr lang="pt-BR" smtClean="0"/>
              <a:t>23/09/2025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E881-231B-4D82-ACB0-55A3494563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29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CF97-B6EA-440D-B5E6-B7421CFFDCBB}" type="datetimeFigureOut">
              <a:rPr lang="pt-BR" smtClean="0"/>
              <a:t>23/09/2025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E881-231B-4D82-ACB0-55A3494563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28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CF97-B6EA-440D-B5E6-B7421CFFDCBB}" type="datetimeFigureOut">
              <a:rPr lang="pt-BR" smtClean="0"/>
              <a:t>23/09/2025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E881-231B-4D82-ACB0-55A3494563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39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CF97-B6EA-440D-B5E6-B7421CFFDCBB}" type="datetimeFigureOut">
              <a:rPr lang="pt-BR" smtClean="0"/>
              <a:t>23/09/2025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E881-231B-4D82-ACB0-55A3494563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650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CF97-B6EA-440D-B5E6-B7421CFFDCBB}" type="datetimeFigureOut">
              <a:rPr lang="pt-BR" smtClean="0"/>
              <a:t>23/09/2025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E881-231B-4D82-ACB0-55A3494563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939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FCF97-B6EA-440D-B5E6-B7421CFFDCBB}" type="datetimeFigureOut">
              <a:rPr lang="pt-BR" smtClean="0"/>
              <a:t>23/09/2025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FE881-231B-4D82-ACB0-55A3494563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54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.jp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263236"/>
            <a:ext cx="4918680" cy="4007822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28614" y="2419109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 smtClean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2000" b="1" dirty="0">
              <a:ln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47794" y="2969736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29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300381" y="3882333"/>
            <a:ext cx="4757195" cy="3015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ENTENDE A VISÃO</a:t>
            </a:r>
          </a:p>
          <a:p>
            <a:pPr algn="ctr"/>
            <a:r>
              <a:rPr lang="pt-BR" sz="2800" b="1" dirty="0" smtClean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8.15-27)</a:t>
            </a:r>
            <a:endParaRPr lang="pt-BR" sz="2800" b="1" dirty="0">
              <a:ln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2" name="Picture 16" descr="Circle Gif Overla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95" y="3188072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87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25033" y="2168807"/>
            <a:ext cx="6238317" cy="5450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Com as suas medidas,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provocou uma insurreição dos judeus. A repressão do rei foi violenta, mas a resistência do povo foi corajosa. 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Por fim, os judeus se libertaram do domínio dos gregos. E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foi morto, "sem intervir mão de homem".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-185195" y="471054"/>
            <a:ext cx="11945073" cy="1346699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FOI INFORMADO SOBRE A DERROTA DO PERSEGUIDOR </a:t>
            </a:r>
            <a:r>
              <a:rPr lang="pt-BR" b="1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(VS.25-26)</a:t>
            </a:r>
            <a:endParaRPr lang="pt-BR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26" name="Picture 2" descr="Studies in Daniel Chapter Ten - God's Preservation - New Boston Church of  Chr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814" y="2168807"/>
            <a:ext cx="4662064" cy="417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7097813" y="2168808"/>
            <a:ext cx="4662065" cy="417411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257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32435" y="763929"/>
            <a:ext cx="11181145" cy="7168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"A Revolta dos </a:t>
            </a:r>
            <a:r>
              <a:rPr lang="pt-B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Macabeus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começou em </a:t>
            </a:r>
            <a:r>
              <a:rPr lang="pt-B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Modim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quando </a:t>
            </a:r>
            <a:r>
              <a:rPr lang="pt-B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Matatias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 seus cinco filhos se recusaram a cumprir as ordens do rei. Sob a liderança de um dos cinco filhos de </a:t>
            </a:r>
            <a:r>
              <a:rPr lang="pt-B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Matatias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(Judas, apelidado de '</a:t>
            </a:r>
            <a:r>
              <a:rPr lang="pt-B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Macabeu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'), os judeus libertaram Jerusalém. Em dezembro de 164 </a:t>
            </a:r>
            <a:r>
              <a:rPr lang="pt-B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aC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três anos depois de sua profanação, o templo foi reconsagrado com festas e regozijo. Desde então, os judeus passaram a celebrar a festa de </a:t>
            </a:r>
            <a:r>
              <a:rPr lang="pt-B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Hanukkah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em comemoração a esse feliz acontecimento" (John </a:t>
            </a:r>
            <a:r>
              <a:rPr lang="pt-B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Bright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"História de Israel").</a:t>
            </a:r>
            <a:endParaRPr lang="pt-B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32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32435" y="2384385"/>
            <a:ext cx="11181145" cy="5547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</a:t>
            </a:r>
            <a:r>
              <a:rPr lang="pt-B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Epifânio foi derrotado sem o auxílio de mãos humanas. Ele foi morto não em combate, mas por uma súbita doença, quando tentava saquear o templo de Diana, em </a:t>
            </a:r>
            <a:r>
              <a:rPr lang="pt-B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Elimaida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na Pérsia" (Hernandes Dias Lopes, "Comentário Sobre Daniel").</a:t>
            </a:r>
            <a:endParaRPr lang="pt-B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05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25033" y="2168807"/>
            <a:ext cx="6238317" cy="5450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As experiências espirituais têm o seu preço. No caso de Daniel, até a sua saúde física foi abalada.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Mesmo depois de voltar à sua rotina, Daniel ficou pensativo a respeito das coisas que Deus lhe revelara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e que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haviam de acontecer.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-185195" y="471054"/>
            <a:ext cx="11945073" cy="1346699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FICOU PERPLEXO COM                         A VISÃO </a:t>
            </a:r>
            <a:r>
              <a:rPr lang="pt-BR" b="1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(V.27)</a:t>
            </a:r>
            <a:endParaRPr lang="pt-BR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26" name="Picture 2" descr="Studies in Daniel Chapter Ten - God's Preservation - New Boston Church of  Chr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814" y="2168807"/>
            <a:ext cx="4662064" cy="417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7097813" y="2168808"/>
            <a:ext cx="4662065" cy="417411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493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5172075"/>
            <a:ext cx="12192000" cy="1685925"/>
          </a:xfrm>
          <a:prstGeom prst="rect">
            <a:avLst/>
          </a:prstGeom>
          <a:solidFill>
            <a:srgbClr val="542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12192000" cy="51720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4" descr="Resultado de imagem para reading bible animated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356" y="1614488"/>
            <a:ext cx="2224023" cy="4539260"/>
          </a:xfrm>
          <a:prstGeom prst="rect">
            <a:avLst/>
          </a:prstGeom>
          <a:noFill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0" y="1"/>
            <a:ext cx="12191999" cy="1838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000" b="1" dirty="0" smtClean="0">
                <a:ln/>
                <a:solidFill>
                  <a:srgbClr val="542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QUE TEMOS QUE APRENDER?</a:t>
            </a:r>
            <a:endParaRPr lang="pt-BR" sz="6000" b="1" dirty="0">
              <a:ln/>
              <a:solidFill>
                <a:srgbClr val="5427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581267" y="1835944"/>
            <a:ext cx="8068866" cy="3300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b="1" dirty="0" smtClean="0">
                <a:solidFill>
                  <a:srgbClr val="542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(1) </a:t>
            </a:r>
            <a:r>
              <a:rPr lang="pt-BR" sz="3600" b="1" u="sng" dirty="0" smtClean="0">
                <a:solidFill>
                  <a:srgbClr val="542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Os eventos descritos no capítulo 8 de Daniel não vão acontecer – eles já aconteceram. </a:t>
            </a:r>
            <a:r>
              <a:rPr lang="pt-BR" sz="3600" b="1" dirty="0" smtClean="0">
                <a:solidFill>
                  <a:srgbClr val="542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Para Daniel era profecia, para nós é história. A Palavra do Senhor se cumpre porque Deus é fiel.</a:t>
            </a:r>
            <a:endParaRPr lang="pt-BR" sz="3600" dirty="0">
              <a:solidFill>
                <a:srgbClr val="5427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2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5172075"/>
            <a:ext cx="12192000" cy="1685925"/>
          </a:xfrm>
          <a:prstGeom prst="rect">
            <a:avLst/>
          </a:prstGeom>
          <a:solidFill>
            <a:srgbClr val="542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12192000" cy="51720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4" descr="Resultado de imagem para reading bible animated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356" y="1614488"/>
            <a:ext cx="2224023" cy="4539260"/>
          </a:xfrm>
          <a:prstGeom prst="rect">
            <a:avLst/>
          </a:prstGeom>
          <a:noFill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0" y="1"/>
            <a:ext cx="12191999" cy="1838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000" b="1" dirty="0" smtClean="0">
                <a:ln/>
                <a:solidFill>
                  <a:srgbClr val="542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QUE TEMOS QUE APRENDER?</a:t>
            </a:r>
            <a:endParaRPr lang="pt-BR" sz="6000" b="1" dirty="0">
              <a:ln/>
              <a:solidFill>
                <a:srgbClr val="5427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581267" y="1835944"/>
            <a:ext cx="8068866" cy="3300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b="1" dirty="0" smtClean="0">
                <a:solidFill>
                  <a:srgbClr val="542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(2) </a:t>
            </a:r>
            <a:r>
              <a:rPr lang="pt-BR" sz="3600" b="1" u="sng" dirty="0" smtClean="0">
                <a:solidFill>
                  <a:srgbClr val="542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Devemos estar preparados para pagar o preço da intimidade com Deus. </a:t>
            </a:r>
            <a:r>
              <a:rPr lang="pt-BR" sz="3600" b="1" dirty="0" smtClean="0">
                <a:solidFill>
                  <a:srgbClr val="542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As revelações foram um peso para Daniel, e é possível que a nossa caminhada com o Senhor também acarrete em grandes desafios.</a:t>
            </a:r>
            <a:endParaRPr lang="pt-BR" sz="3600" dirty="0">
              <a:solidFill>
                <a:srgbClr val="5427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44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5172075"/>
            <a:ext cx="12192000" cy="1685925"/>
          </a:xfrm>
          <a:prstGeom prst="rect">
            <a:avLst/>
          </a:prstGeom>
          <a:solidFill>
            <a:srgbClr val="542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12192000" cy="51720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4" descr="Resultado de imagem para reading bible animated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356" y="1614488"/>
            <a:ext cx="2224023" cy="4539260"/>
          </a:xfrm>
          <a:prstGeom prst="rect">
            <a:avLst/>
          </a:prstGeom>
          <a:noFill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0" y="1"/>
            <a:ext cx="12191999" cy="1838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000" b="1" dirty="0" smtClean="0">
                <a:ln/>
                <a:solidFill>
                  <a:srgbClr val="542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QUE TEMOS QUE APRENDER?</a:t>
            </a:r>
            <a:endParaRPr lang="pt-BR" sz="6000" b="1" dirty="0">
              <a:ln/>
              <a:solidFill>
                <a:srgbClr val="5427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581267" y="1835944"/>
            <a:ext cx="8068866" cy="3300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b="1" dirty="0" smtClean="0">
                <a:solidFill>
                  <a:srgbClr val="542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(3) </a:t>
            </a:r>
            <a:r>
              <a:rPr lang="pt-BR" sz="3600" b="1" u="sng" dirty="0" smtClean="0">
                <a:solidFill>
                  <a:srgbClr val="542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Devemos estar preparados </a:t>
            </a:r>
            <a:r>
              <a:rPr lang="pt-BR" sz="3600" b="1" u="sng" dirty="0" smtClean="0">
                <a:solidFill>
                  <a:srgbClr val="542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para enfrentar lutas e perseguições em nossa jornada para o céu. </a:t>
            </a:r>
            <a:r>
              <a:rPr lang="pt-BR" sz="3600" b="1" dirty="0" smtClean="0">
                <a:solidFill>
                  <a:srgbClr val="542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"E, na verdade, todos os que querem viver piamente em Cristo Jesus padecerão perseguições" (2 </a:t>
            </a:r>
            <a:r>
              <a:rPr lang="pt-BR" sz="3600" b="1" dirty="0" err="1" smtClean="0">
                <a:solidFill>
                  <a:srgbClr val="542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Tm</a:t>
            </a:r>
            <a:r>
              <a:rPr lang="pt-BR" sz="3600" b="1" dirty="0" smtClean="0">
                <a:solidFill>
                  <a:srgbClr val="542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3.12).</a:t>
            </a:r>
            <a:endParaRPr lang="pt-BR" sz="3600" dirty="0">
              <a:solidFill>
                <a:srgbClr val="5427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47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1689904"/>
            <a:ext cx="4918680" cy="2581154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62150" y="3745431"/>
            <a:ext cx="1319213" cy="92741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30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34" name="Picture 10" descr="Animated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4105">
            <a:off x="-2241848" y="-169613"/>
            <a:ext cx="7789327" cy="26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 rot="20231173">
            <a:off x="330751" y="742601"/>
            <a:ext cx="2593346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PRÓXIMA QUARTA!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34678" y="3052650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 smtClean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2000" b="1" dirty="0">
              <a:ln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300382" y="4271058"/>
            <a:ext cx="4601774" cy="262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ORAÇÃO DE DANIEL</a:t>
            </a:r>
          </a:p>
          <a:p>
            <a:pPr algn="ctr"/>
            <a:r>
              <a:rPr lang="pt-BR" sz="3600" b="1" dirty="0" smtClean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</a:t>
            </a:r>
            <a:r>
              <a:rPr lang="pt-BR" sz="3600" b="1" smtClean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9.1-19)</a:t>
            </a:r>
            <a:endParaRPr lang="pt-BR" sz="3600" b="1" dirty="0">
              <a:ln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3" name="Picture 16" descr="Circle Gif Overla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117" y="3732717"/>
            <a:ext cx="874597" cy="8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20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25033" y="1976293"/>
            <a:ext cx="6238317" cy="5643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anjo Gabriel (o mesmo que, mais tarde, anunciaria o nascimento de Jesus a Maria) foi enviado a Daniel para explicar-lhe a visão.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anjo disse ao profeta que a visão se referia "ao tempo do fim" – não o fim do mundo, mas o fim do domínio dos gregos sobre os judeus.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-185195" y="471054"/>
            <a:ext cx="11945073" cy="1346699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PRECISOU DE AJUDA PARA ENTENDER A VISÃO </a:t>
            </a:r>
            <a:r>
              <a:rPr lang="pt-BR" b="1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(VS.15-19)</a:t>
            </a:r>
            <a:endParaRPr lang="pt-BR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26" name="Picture 2" descr="Studies in Daniel Chapter Ten - God's Preservation - New Boston Church of  Chr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814" y="2168807"/>
            <a:ext cx="4662064" cy="417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7097813" y="2168808"/>
            <a:ext cx="4662065" cy="417411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26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350770" y="1497347"/>
            <a:ext cx="3702050" cy="899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339237" y="2525305"/>
            <a:ext cx="3702050" cy="899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327663" y="3553263"/>
            <a:ext cx="3702050" cy="899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316318" y="4588104"/>
            <a:ext cx="3702050" cy="899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327663" y="5621957"/>
            <a:ext cx="3702050" cy="899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729925" y="1435637"/>
            <a:ext cx="2983656" cy="1021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OURO =</a:t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BABILÔNIA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742310" y="2340142"/>
            <a:ext cx="3767667" cy="1264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PRATA =</a:t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MÉDIA / PÉRSIA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ítulo 1"/>
          <p:cNvSpPr txBox="1">
            <a:spLocks/>
          </p:cNvSpPr>
          <p:nvPr/>
        </p:nvSpPr>
        <p:spPr>
          <a:xfrm>
            <a:off x="738368" y="3395215"/>
            <a:ext cx="3767667" cy="1264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BRONZE =</a:t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GRÉCIA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742310" y="4438709"/>
            <a:ext cx="3767667" cy="1264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 / BARRO =</a:t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>
            <a:off x="742311" y="5464303"/>
            <a:ext cx="3767667" cy="1264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PEDRA =</a:t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REINO DE DEUS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Picture 20" descr="http://cdn.superbook.cbn.com/sites/default/files/character_profile/static_shot/profile-static-107_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941" y="1518347"/>
            <a:ext cx="343310" cy="881674"/>
          </a:xfrm>
          <a:prstGeom prst="rect">
            <a:avLst/>
          </a:prstGeom>
          <a:noFill/>
        </p:spPr>
      </p:pic>
      <p:pic>
        <p:nvPicPr>
          <p:cNvPr id="32" name="Picture 7" descr="D:\Marcelo\Pictures\superbook\06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1" y="2557766"/>
            <a:ext cx="448711" cy="859887"/>
          </a:xfrm>
          <a:prstGeom prst="rect">
            <a:avLst/>
          </a:prstGeom>
          <a:noFill/>
        </p:spPr>
      </p:pic>
      <p:pic>
        <p:nvPicPr>
          <p:cNvPr id="33" name="Picture 4" descr="Greek Warrior PNGs for Free Downlo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549" y="3582259"/>
            <a:ext cx="848869" cy="89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D:\Marcelo\Pictures\superbook\05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2759" y="4615582"/>
            <a:ext cx="319552" cy="848721"/>
          </a:xfrm>
          <a:prstGeom prst="rect">
            <a:avLst/>
          </a:prstGeom>
          <a:noFill/>
        </p:spPr>
      </p:pic>
      <p:pic>
        <p:nvPicPr>
          <p:cNvPr id="35" name="Picture 20" descr="http://cdn.superbook.cbn.com/sites/default/files/character_profile/static_shot/Profile_Static_Series_New_05_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1" y="5648638"/>
            <a:ext cx="400332" cy="872551"/>
          </a:xfrm>
          <a:prstGeom prst="rect">
            <a:avLst/>
          </a:prstGeom>
          <a:noFill/>
        </p:spPr>
      </p:pic>
      <p:sp>
        <p:nvSpPr>
          <p:cNvPr id="36" name="Título 1"/>
          <p:cNvSpPr>
            <a:spLocks noGrp="1"/>
          </p:cNvSpPr>
          <p:nvPr>
            <p:ph type="title"/>
          </p:nvPr>
        </p:nvSpPr>
        <p:spPr>
          <a:xfrm>
            <a:off x="747836" y="714229"/>
            <a:ext cx="2839013" cy="770471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DANIEL 2</a:t>
            </a:r>
            <a:endParaRPr lang="pt-BR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7" name="Título 1"/>
          <p:cNvSpPr txBox="1">
            <a:spLocks/>
          </p:cNvSpPr>
          <p:nvPr/>
        </p:nvSpPr>
        <p:spPr>
          <a:xfrm>
            <a:off x="4230151" y="712399"/>
            <a:ext cx="2839013" cy="772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DANIEL 7</a:t>
            </a:r>
            <a:endParaRPr lang="pt-BR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8" name="Título 1"/>
          <p:cNvSpPr txBox="1">
            <a:spLocks/>
          </p:cNvSpPr>
          <p:nvPr/>
        </p:nvSpPr>
        <p:spPr>
          <a:xfrm>
            <a:off x="7620080" y="712398"/>
            <a:ext cx="2839013" cy="783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DANIEL 8</a:t>
            </a:r>
            <a:endParaRPr lang="pt-BR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4052819" y="1496953"/>
            <a:ext cx="3490173" cy="899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/>
          <p:cNvSpPr/>
          <p:nvPr/>
        </p:nvSpPr>
        <p:spPr>
          <a:xfrm>
            <a:off x="4029092" y="2518421"/>
            <a:ext cx="3513899" cy="899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4029712" y="3541853"/>
            <a:ext cx="3513279" cy="9149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/>
          <p:cNvSpPr/>
          <p:nvPr/>
        </p:nvSpPr>
        <p:spPr>
          <a:xfrm>
            <a:off x="4018367" y="4588104"/>
            <a:ext cx="3551475" cy="899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/>
          <p:cNvSpPr/>
          <p:nvPr/>
        </p:nvSpPr>
        <p:spPr>
          <a:xfrm>
            <a:off x="4018368" y="5618652"/>
            <a:ext cx="3551474" cy="899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5" name="Picture 2" descr="A estátua de Nabucodonosor |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8001" y="1335215"/>
            <a:ext cx="1574827" cy="431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8" descr="Stone Available In Different Size PNG Transparent Background, Free Download  #22803 - FreeIcons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0090">
            <a:off x="3290884" y="5107952"/>
            <a:ext cx="1529582" cy="186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ítulo 1"/>
          <p:cNvSpPr txBox="1">
            <a:spLocks/>
          </p:cNvSpPr>
          <p:nvPr/>
        </p:nvSpPr>
        <p:spPr>
          <a:xfrm>
            <a:off x="4513919" y="1448252"/>
            <a:ext cx="3240951" cy="1021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LEÃO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ítulo 1"/>
          <p:cNvSpPr txBox="1">
            <a:spLocks/>
          </p:cNvSpPr>
          <p:nvPr/>
        </p:nvSpPr>
        <p:spPr>
          <a:xfrm>
            <a:off x="4609536" y="2457105"/>
            <a:ext cx="3144544" cy="1021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URSO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ítulo 1"/>
          <p:cNvSpPr txBox="1">
            <a:spLocks/>
          </p:cNvSpPr>
          <p:nvPr/>
        </p:nvSpPr>
        <p:spPr>
          <a:xfrm>
            <a:off x="4623937" y="3469584"/>
            <a:ext cx="3130143" cy="1062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LEOPARDO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ítulo 1"/>
          <p:cNvSpPr txBox="1">
            <a:spLocks/>
          </p:cNvSpPr>
          <p:nvPr/>
        </p:nvSpPr>
        <p:spPr>
          <a:xfrm>
            <a:off x="4619996" y="4399469"/>
            <a:ext cx="2655415" cy="1264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 TERRÍVEL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ítulo 1"/>
          <p:cNvSpPr txBox="1">
            <a:spLocks/>
          </p:cNvSpPr>
          <p:nvPr/>
        </p:nvSpPr>
        <p:spPr>
          <a:xfrm>
            <a:off x="4619995" y="5539661"/>
            <a:ext cx="3088557" cy="1147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TRIBUNAL CELESTE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Retângulo 56"/>
          <p:cNvSpPr/>
          <p:nvPr/>
        </p:nvSpPr>
        <p:spPr>
          <a:xfrm>
            <a:off x="7518479" y="2518027"/>
            <a:ext cx="3075980" cy="8992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Retângulo 57"/>
          <p:cNvSpPr/>
          <p:nvPr/>
        </p:nvSpPr>
        <p:spPr>
          <a:xfrm>
            <a:off x="7557504" y="3548969"/>
            <a:ext cx="3036955" cy="8992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" name="Imagem 6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21614" y="1516517"/>
            <a:ext cx="1021378" cy="882887"/>
          </a:xfrm>
          <a:prstGeom prst="rect">
            <a:avLst/>
          </a:prstGeom>
        </p:spPr>
      </p:pic>
      <p:pic>
        <p:nvPicPr>
          <p:cNvPr id="62" name="Imagem 6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32785" y="2534857"/>
            <a:ext cx="985694" cy="869038"/>
          </a:xfrm>
          <a:prstGeom prst="rect">
            <a:avLst/>
          </a:prstGeom>
        </p:spPr>
      </p:pic>
      <p:pic>
        <p:nvPicPr>
          <p:cNvPr id="63" name="Imagem 6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36156" y="3539037"/>
            <a:ext cx="1022529" cy="917751"/>
          </a:xfrm>
          <a:prstGeom prst="rect">
            <a:avLst/>
          </a:prstGeom>
        </p:spPr>
      </p:pic>
      <p:pic>
        <p:nvPicPr>
          <p:cNvPr id="64" name="Imagem 6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21612" y="4579531"/>
            <a:ext cx="1048230" cy="894003"/>
          </a:xfrm>
          <a:prstGeom prst="rect">
            <a:avLst/>
          </a:prstGeom>
        </p:spPr>
      </p:pic>
      <p:pic>
        <p:nvPicPr>
          <p:cNvPr id="65" name="Imagem 6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14144" y="5628626"/>
            <a:ext cx="1055797" cy="883147"/>
          </a:xfrm>
          <a:prstGeom prst="rect">
            <a:avLst/>
          </a:prstGeom>
        </p:spPr>
      </p:pic>
      <p:sp>
        <p:nvSpPr>
          <p:cNvPr id="66" name="Título 1"/>
          <p:cNvSpPr txBox="1">
            <a:spLocks/>
          </p:cNvSpPr>
          <p:nvPr/>
        </p:nvSpPr>
        <p:spPr>
          <a:xfrm>
            <a:off x="7542991" y="2487354"/>
            <a:ext cx="3658427" cy="1021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CARNEIRO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ítulo 1"/>
          <p:cNvSpPr txBox="1">
            <a:spLocks/>
          </p:cNvSpPr>
          <p:nvPr/>
        </p:nvSpPr>
        <p:spPr>
          <a:xfrm>
            <a:off x="7542992" y="3452975"/>
            <a:ext cx="3673654" cy="1021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BODE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8" name="Imagem 6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39849" y="2547058"/>
            <a:ext cx="1138988" cy="866166"/>
          </a:xfrm>
          <a:prstGeom prst="rect">
            <a:avLst/>
          </a:prstGeom>
        </p:spPr>
      </p:pic>
      <p:pic>
        <p:nvPicPr>
          <p:cNvPr id="69" name="Imagem 6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39849" y="3553260"/>
            <a:ext cx="1138988" cy="877536"/>
          </a:xfrm>
          <a:prstGeom prst="rect">
            <a:avLst/>
          </a:prstGeom>
        </p:spPr>
      </p:pic>
      <p:sp>
        <p:nvSpPr>
          <p:cNvPr id="71" name="Retângulo 7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10697384" y="3517199"/>
            <a:ext cx="1106197" cy="90298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10697384" y="2510999"/>
            <a:ext cx="1106073" cy="90298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Retângulo 72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10697384" y="1494572"/>
            <a:ext cx="1102278" cy="90298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Subtítulo 2"/>
          <p:cNvSpPr txBox="1">
            <a:spLocks/>
          </p:cNvSpPr>
          <p:nvPr/>
        </p:nvSpPr>
        <p:spPr>
          <a:xfrm>
            <a:off x="10697385" y="1525133"/>
            <a:ext cx="1102278" cy="896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 37,38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Subtítulo 2"/>
          <p:cNvSpPr txBox="1">
            <a:spLocks/>
          </p:cNvSpPr>
          <p:nvPr/>
        </p:nvSpPr>
        <p:spPr>
          <a:xfrm>
            <a:off x="10665507" y="2756779"/>
            <a:ext cx="1102278" cy="651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8:20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Subtítulo 2"/>
          <p:cNvSpPr txBox="1">
            <a:spLocks/>
          </p:cNvSpPr>
          <p:nvPr/>
        </p:nvSpPr>
        <p:spPr>
          <a:xfrm>
            <a:off x="10710882" y="3772453"/>
            <a:ext cx="1102278" cy="675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8:21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Título 1"/>
          <p:cNvSpPr txBox="1">
            <a:spLocks/>
          </p:cNvSpPr>
          <p:nvPr/>
        </p:nvSpPr>
        <p:spPr>
          <a:xfrm>
            <a:off x="9761826" y="712398"/>
            <a:ext cx="2839013" cy="796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IDENTIFICAÇÃO</a:t>
            </a:r>
            <a:endParaRPr lang="pt-BR" sz="1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0" name="Retângulo 79"/>
          <p:cNvSpPr/>
          <p:nvPr/>
        </p:nvSpPr>
        <p:spPr>
          <a:xfrm>
            <a:off x="3358001" y="128726"/>
            <a:ext cx="5068369" cy="388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Título 1"/>
          <p:cNvSpPr txBox="1">
            <a:spLocks/>
          </p:cNvSpPr>
          <p:nvPr/>
        </p:nvSpPr>
        <p:spPr>
          <a:xfrm>
            <a:off x="3358001" y="-50583"/>
            <a:ext cx="5068369" cy="796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</a:rPr>
              <a:t>OS REINOS NO LIVRO DE DANIEL</a:t>
            </a:r>
            <a:endParaRPr lang="pt-BR" sz="2800" b="1" dirty="0">
              <a:ln w="12700" cmpd="sng">
                <a:solidFill>
                  <a:schemeClr val="accent4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36634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40584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327663" y="3518704"/>
            <a:ext cx="3702050" cy="9337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Título 1"/>
          <p:cNvSpPr txBox="1">
            <a:spLocks/>
          </p:cNvSpPr>
          <p:nvPr/>
        </p:nvSpPr>
        <p:spPr>
          <a:xfrm>
            <a:off x="738368" y="3395215"/>
            <a:ext cx="3767667" cy="1264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BRONZE =</a:t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GRÉCIA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Picture 4" descr="Greek Warrior PNGs for Free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549" y="3582259"/>
            <a:ext cx="848869" cy="89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ítulo 1"/>
          <p:cNvSpPr>
            <a:spLocks noGrp="1"/>
          </p:cNvSpPr>
          <p:nvPr>
            <p:ph type="title"/>
          </p:nvPr>
        </p:nvSpPr>
        <p:spPr>
          <a:xfrm>
            <a:off x="747836" y="714229"/>
            <a:ext cx="2839013" cy="770471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DANIEL 2</a:t>
            </a:r>
            <a:endParaRPr lang="pt-BR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7" name="Título 1"/>
          <p:cNvSpPr txBox="1">
            <a:spLocks/>
          </p:cNvSpPr>
          <p:nvPr/>
        </p:nvSpPr>
        <p:spPr>
          <a:xfrm>
            <a:off x="4230151" y="712399"/>
            <a:ext cx="2839013" cy="772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DANIEL 7</a:t>
            </a:r>
            <a:endParaRPr lang="pt-BR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8" name="Título 1"/>
          <p:cNvSpPr txBox="1">
            <a:spLocks/>
          </p:cNvSpPr>
          <p:nvPr/>
        </p:nvSpPr>
        <p:spPr>
          <a:xfrm>
            <a:off x="7620080" y="712398"/>
            <a:ext cx="2839013" cy="783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DANIEL 8</a:t>
            </a:r>
            <a:endParaRPr lang="pt-BR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4029712" y="3517199"/>
            <a:ext cx="3542470" cy="9395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Título 1"/>
          <p:cNvSpPr txBox="1">
            <a:spLocks/>
          </p:cNvSpPr>
          <p:nvPr/>
        </p:nvSpPr>
        <p:spPr>
          <a:xfrm>
            <a:off x="4623937" y="3469584"/>
            <a:ext cx="3130143" cy="1062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LEOPARDO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etângulo 57"/>
          <p:cNvSpPr/>
          <p:nvPr/>
        </p:nvSpPr>
        <p:spPr>
          <a:xfrm>
            <a:off x="7572182" y="3517199"/>
            <a:ext cx="3059179" cy="9310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3" name="Imagem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156" y="3517199"/>
            <a:ext cx="1083924" cy="939590"/>
          </a:xfrm>
          <a:prstGeom prst="rect">
            <a:avLst/>
          </a:prstGeom>
        </p:spPr>
      </p:pic>
      <p:sp>
        <p:nvSpPr>
          <p:cNvPr id="67" name="Título 1"/>
          <p:cNvSpPr txBox="1">
            <a:spLocks/>
          </p:cNvSpPr>
          <p:nvPr/>
        </p:nvSpPr>
        <p:spPr>
          <a:xfrm>
            <a:off x="7542992" y="3452975"/>
            <a:ext cx="3673654" cy="1021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BODE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9" name="Imagem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9849" y="3553260"/>
            <a:ext cx="1138988" cy="877536"/>
          </a:xfrm>
          <a:prstGeom prst="rect">
            <a:avLst/>
          </a:prstGeom>
        </p:spPr>
      </p:pic>
      <p:sp>
        <p:nvSpPr>
          <p:cNvPr id="71" name="Retângulo 7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10697384" y="3530278"/>
            <a:ext cx="1106197" cy="88991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Subtítulo 2"/>
          <p:cNvSpPr txBox="1">
            <a:spLocks/>
          </p:cNvSpPr>
          <p:nvPr/>
        </p:nvSpPr>
        <p:spPr>
          <a:xfrm>
            <a:off x="10710882" y="3772453"/>
            <a:ext cx="1102278" cy="675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8:21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Título 1"/>
          <p:cNvSpPr txBox="1">
            <a:spLocks/>
          </p:cNvSpPr>
          <p:nvPr/>
        </p:nvSpPr>
        <p:spPr>
          <a:xfrm>
            <a:off x="9761826" y="712398"/>
            <a:ext cx="2839013" cy="796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IDENTIFICAÇÃO</a:t>
            </a:r>
            <a:endParaRPr lang="pt-BR" sz="1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0" name="Retângulo 79"/>
          <p:cNvSpPr/>
          <p:nvPr/>
        </p:nvSpPr>
        <p:spPr>
          <a:xfrm>
            <a:off x="3358001" y="128726"/>
            <a:ext cx="5068369" cy="388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Título 1"/>
          <p:cNvSpPr txBox="1">
            <a:spLocks/>
          </p:cNvSpPr>
          <p:nvPr/>
        </p:nvSpPr>
        <p:spPr>
          <a:xfrm>
            <a:off x="3358001" y="-50583"/>
            <a:ext cx="5068369" cy="796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</a:rPr>
              <a:t>OS REINOS NO LIVRO DE DANIEL</a:t>
            </a:r>
            <a:endParaRPr lang="pt-BR" sz="2800" b="1" dirty="0">
              <a:ln w="12700" cmpd="sng">
                <a:solidFill>
                  <a:schemeClr val="accent4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438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34254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1076445" y="263236"/>
            <a:ext cx="2291787" cy="2838779"/>
          </a:xfrm>
          <a:prstGeom prst="rect">
            <a:avLst/>
          </a:prstGeom>
          <a:noFill/>
          <a:ln w="50800">
            <a:solidFill>
              <a:srgbClr val="322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3368232" y="1428750"/>
            <a:ext cx="3861243" cy="1811377"/>
          </a:xfrm>
          <a:prstGeom prst="rect">
            <a:avLst/>
          </a:prstGeom>
          <a:noFill/>
          <a:ln w="50800">
            <a:solidFill>
              <a:srgbClr val="322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563370" y="3886200"/>
            <a:ext cx="2665856" cy="2828925"/>
          </a:xfrm>
          <a:prstGeom prst="rect">
            <a:avLst/>
          </a:prstGeom>
          <a:noFill/>
          <a:ln w="50800">
            <a:solidFill>
              <a:srgbClr val="3221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>
            <a:endCxn id="7" idx="0"/>
          </p:cNvCxnSpPr>
          <p:nvPr/>
        </p:nvCxnSpPr>
        <p:spPr>
          <a:xfrm flipH="1">
            <a:off x="3896298" y="3224212"/>
            <a:ext cx="14288" cy="661988"/>
          </a:xfrm>
          <a:prstGeom prst="line">
            <a:avLst/>
          </a:prstGeom>
          <a:ln w="50800">
            <a:solidFill>
              <a:srgbClr val="3221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5229226" y="5041919"/>
            <a:ext cx="3971924" cy="14288"/>
          </a:xfrm>
          <a:prstGeom prst="line">
            <a:avLst/>
          </a:prstGeom>
          <a:ln w="50800">
            <a:solidFill>
              <a:srgbClr val="3221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H="1" flipV="1">
            <a:off x="7229475" y="2751157"/>
            <a:ext cx="1971675" cy="49193"/>
          </a:xfrm>
          <a:prstGeom prst="line">
            <a:avLst/>
          </a:prstGeom>
          <a:ln w="50800">
            <a:solidFill>
              <a:srgbClr val="3221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9201150" y="2800350"/>
            <a:ext cx="0" cy="2255857"/>
          </a:xfrm>
          <a:prstGeom prst="line">
            <a:avLst/>
          </a:prstGeom>
          <a:ln w="50800">
            <a:solidFill>
              <a:srgbClr val="3221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1174558" y="514479"/>
            <a:ext cx="2095560" cy="49251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CASSANDRO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2862806" y="6047786"/>
            <a:ext cx="2095560" cy="4925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PTOLOMEU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4251073" y="1610400"/>
            <a:ext cx="2095560" cy="4925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LISÍMACO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5508088" y="3482062"/>
            <a:ext cx="2095560" cy="4925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SELEUCO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File:Concentric circles-animated.gif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347" y="3624044"/>
            <a:ext cx="1003452" cy="100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le:Concentric circles-animated.gif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37" y="3823258"/>
            <a:ext cx="635529" cy="63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ile:Concentric circles-animated.gif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117" y="3928278"/>
            <a:ext cx="371912" cy="3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ile:Concentric circles-animated.gif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026" y="3448723"/>
            <a:ext cx="1354094" cy="135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8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25033" y="1976293"/>
            <a:ext cx="6238317" cy="5643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Palestina foi governada por quase um século pelos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p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tolomeus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. Em 198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aC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III conquistou a região para os selêucidas.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filho de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III,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IV, promoveu guerras contra os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p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tolomeus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. Ele também tentou impor a religião pagã aos judeus sob o seu domínio.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-185195" y="471054"/>
            <a:ext cx="11945073" cy="1346699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91551" y="638703"/>
            <a:ext cx="11368327" cy="119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FOI ALERTADO SOBRE UM TERRÍVEL PERSEGUIDOR </a:t>
            </a:r>
            <a:r>
              <a:rPr lang="pt-BR" b="1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(VS.20-24)</a:t>
            </a:r>
            <a:endParaRPr lang="pt-BR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26" name="Picture 2" descr="Studies in Daniel Chapter Ten - God's Preservation - New Boston Church of  Chr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814" y="2168807"/>
            <a:ext cx="4662064" cy="417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7097813" y="2168808"/>
            <a:ext cx="4662065" cy="417411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74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/>
          <a:lstStyle/>
          <a:p>
            <a:endParaRPr lang="pt-BR" dirty="0"/>
          </a:p>
        </p:txBody>
      </p:sp>
      <p:pic>
        <p:nvPicPr>
          <p:cNvPr id="25602" name="Picture 2" descr="http://www.badassoftheweek.com/folders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11" y="260648"/>
            <a:ext cx="11763022" cy="6597351"/>
          </a:xfrm>
          <a:prstGeom prst="rect">
            <a:avLst/>
          </a:prstGeom>
          <a:noFill/>
        </p:spPr>
      </p:pic>
      <p:pic>
        <p:nvPicPr>
          <p:cNvPr id="7" name="Picture 2" descr="http://2.bp.blogspot.com/-HVu15JLnu5Q/TmuJVTKVweI/AAAAAAAAAIU/cfKiD8udqzM/s1600/clip_pron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554451" flipH="1" flipV="1">
            <a:off x="9735415" y="635089"/>
            <a:ext cx="1512168" cy="1150892"/>
          </a:xfrm>
          <a:prstGeom prst="rect">
            <a:avLst/>
          </a:prstGeom>
          <a:noFill/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575019" y="46553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7200" b="1" i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4</a:t>
            </a:r>
            <a:r>
              <a:rPr lang="pt-BR" sz="7200" b="1" i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) </a:t>
            </a:r>
            <a:r>
              <a:rPr lang="pt-BR" sz="7200" b="1" i="1" spc="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Antíoco</a:t>
            </a:r>
            <a:r>
              <a:rPr lang="pt-BR" sz="7200" b="1" i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 Epifânio</a:t>
            </a:r>
            <a:endParaRPr lang="pt-BR" sz="7200" b="1" i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877" y="1704649"/>
            <a:ext cx="8303884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4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vidaeestilo.terra.com.br/infograficos/horoscopo/sociedade-secreta/linha/img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920090" y="434298"/>
            <a:ext cx="4876800" cy="62713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Nome: </a:t>
            </a:r>
            <a:r>
              <a:rPr lang="pt-BR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Antíoco</a:t>
            </a:r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 IV</a:t>
            </a:r>
          </a:p>
          <a:p>
            <a:pPr marL="0" indent="0">
              <a:buNone/>
            </a:pPr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Pai: </a:t>
            </a:r>
            <a:r>
              <a:rPr lang="pt-BR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Antíoco</a:t>
            </a:r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 III</a:t>
            </a:r>
          </a:p>
          <a:p>
            <a:pPr marL="0" indent="0">
              <a:buNone/>
            </a:pPr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Reinado:  175- 164 </a:t>
            </a:r>
            <a:r>
              <a:rPr lang="pt-BR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aC</a:t>
            </a:r>
            <a:endParaRPr lang="pt-BR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  <a:p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Chamava a si mesmo de Epifânio, “a manifestação visível de Deus”</a:t>
            </a:r>
          </a:p>
          <a:p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Os judeus o chamavam de </a:t>
            </a:r>
            <a:r>
              <a:rPr lang="pt-BR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Epimânio</a:t>
            </a:r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, “o doido varrido”</a:t>
            </a:r>
          </a:p>
          <a:p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Moveu uma terrível perseguição aos judeus</a:t>
            </a:r>
            <a:endParaRPr lang="pt-BR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1669">
            <a:off x="855858" y="553543"/>
            <a:ext cx="5208376" cy="5750915"/>
          </a:xfrm>
          <a:prstGeom prst="rect">
            <a:avLst/>
          </a:prstGeom>
        </p:spPr>
      </p:pic>
      <p:pic>
        <p:nvPicPr>
          <p:cNvPr id="8" name="Picture 2" descr="http://2.bp.blogspot.com/-HVu15JLnu5Q/TmuJVTKVweI/AAAAAAAAAIU/cfKiD8udqzM/s1600/clip_pront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64222" flipH="1" flipV="1">
            <a:off x="573839" y="2791603"/>
            <a:ext cx="1467310" cy="1116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781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32435" y="532434"/>
            <a:ext cx="11181145" cy="7399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</a:t>
            </a:r>
            <a:r>
              <a:rPr lang="pt-B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Antíoco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Epifânio publicou um edital proibindo a prática do judaísmo. Os sacrifícios diários foram suspensos. Foi ordenada a destruição dos exemplares da Lei e proibida a prática da circuncisão. Os judeus foram obrigados a comer carne de porco. A desobediência, em qualquer desses casos, acarretava a pena de morte. Em dezembro de 167 </a:t>
            </a:r>
            <a:r>
              <a:rPr lang="pt-B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aC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um porco foi sacrificado no templo de Jerusalém – a 'abominação da desolação' mencionada por Daniel. Todas essas medidas acabaram por desencadear a Revolta dos </a:t>
            </a:r>
            <a:r>
              <a:rPr lang="pt-B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Macabeus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 (John </a:t>
            </a:r>
            <a:r>
              <a:rPr lang="pt-B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Bright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"História de Israel").</a:t>
            </a:r>
            <a:endParaRPr lang="pt-B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27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775</Words>
  <Application>Microsoft Office PowerPoint</Application>
  <PresentationFormat>Widescreen</PresentationFormat>
  <Paragraphs>70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Microsoft Tai Le</vt:lpstr>
      <vt:lpstr>Papyrus</vt:lpstr>
      <vt:lpstr>Tema do Office</vt:lpstr>
      <vt:lpstr>29</vt:lpstr>
      <vt:lpstr>Apresentação do PowerPoint</vt:lpstr>
      <vt:lpstr>DANIEL 2</vt:lpstr>
      <vt:lpstr>DANIEL 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30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14</cp:revision>
  <dcterms:created xsi:type="dcterms:W3CDTF">2025-09-18T21:01:38Z</dcterms:created>
  <dcterms:modified xsi:type="dcterms:W3CDTF">2025-09-23T11:32:31Z</dcterms:modified>
</cp:coreProperties>
</file>