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0" r:id="rId3"/>
    <p:sldId id="285" r:id="rId4"/>
    <p:sldId id="286" r:id="rId5"/>
    <p:sldId id="271" r:id="rId6"/>
    <p:sldId id="272" r:id="rId7"/>
    <p:sldId id="274" r:id="rId8"/>
    <p:sldId id="275" r:id="rId9"/>
    <p:sldId id="278" r:id="rId10"/>
    <p:sldId id="276" r:id="rId11"/>
    <p:sldId id="277" r:id="rId12"/>
    <p:sldId id="279" r:id="rId13"/>
    <p:sldId id="280" r:id="rId14"/>
    <p:sldId id="281" r:id="rId15"/>
    <p:sldId id="287" r:id="rId16"/>
    <p:sldId id="288" r:id="rId17"/>
    <p:sldId id="289" r:id="rId18"/>
    <p:sldId id="290" r:id="rId19"/>
    <p:sldId id="292" r:id="rId2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3" d="100"/>
          <a:sy n="83" d="100"/>
        </p:scale>
        <p:origin x="34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C48D6470-76DB-4771-ADD7-48CB268E026F}" type="datetimeFigureOut">
              <a:rPr lang="pt-BR" smtClean="0"/>
              <a:t>13/10/2025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1E4A0B4-7145-45C8-AD21-2A0AF5BED9A0}" type="slidenum">
              <a:rPr lang="pt-BR" smtClean="0"/>
              <a:t>‹nº›</a:t>
            </a:fld>
            <a:endParaRPr lang="pt-BR"/>
          </a:p>
        </p:txBody>
      </p:sp>
    </p:spTree>
    <p:extLst>
      <p:ext uri="{BB962C8B-B14F-4D97-AF65-F5344CB8AC3E}">
        <p14:creationId xmlns:p14="http://schemas.microsoft.com/office/powerpoint/2010/main" val="895287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C48D6470-76DB-4771-ADD7-48CB268E026F}" type="datetimeFigureOut">
              <a:rPr lang="pt-BR" smtClean="0"/>
              <a:t>13/10/2025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1E4A0B4-7145-45C8-AD21-2A0AF5BED9A0}" type="slidenum">
              <a:rPr lang="pt-BR" smtClean="0"/>
              <a:t>‹nº›</a:t>
            </a:fld>
            <a:endParaRPr lang="pt-BR"/>
          </a:p>
        </p:txBody>
      </p:sp>
    </p:spTree>
    <p:extLst>
      <p:ext uri="{BB962C8B-B14F-4D97-AF65-F5344CB8AC3E}">
        <p14:creationId xmlns:p14="http://schemas.microsoft.com/office/powerpoint/2010/main" val="117719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C48D6470-76DB-4771-ADD7-48CB268E026F}" type="datetimeFigureOut">
              <a:rPr lang="pt-BR" smtClean="0"/>
              <a:t>13/10/2025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1E4A0B4-7145-45C8-AD21-2A0AF5BED9A0}" type="slidenum">
              <a:rPr lang="pt-BR" smtClean="0"/>
              <a:t>‹nº›</a:t>
            </a:fld>
            <a:endParaRPr lang="pt-BR"/>
          </a:p>
        </p:txBody>
      </p:sp>
    </p:spTree>
    <p:extLst>
      <p:ext uri="{BB962C8B-B14F-4D97-AF65-F5344CB8AC3E}">
        <p14:creationId xmlns:p14="http://schemas.microsoft.com/office/powerpoint/2010/main" val="2231173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C48D6470-76DB-4771-ADD7-48CB268E026F}" type="datetimeFigureOut">
              <a:rPr lang="pt-BR" smtClean="0"/>
              <a:t>13/10/2025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1E4A0B4-7145-45C8-AD21-2A0AF5BED9A0}" type="slidenum">
              <a:rPr lang="pt-BR" smtClean="0"/>
              <a:t>‹nº›</a:t>
            </a:fld>
            <a:endParaRPr lang="pt-BR"/>
          </a:p>
        </p:txBody>
      </p:sp>
    </p:spTree>
    <p:extLst>
      <p:ext uri="{BB962C8B-B14F-4D97-AF65-F5344CB8AC3E}">
        <p14:creationId xmlns:p14="http://schemas.microsoft.com/office/powerpoint/2010/main" val="3926607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Espaço Reservado para Data 3"/>
          <p:cNvSpPr>
            <a:spLocks noGrp="1"/>
          </p:cNvSpPr>
          <p:nvPr>
            <p:ph type="dt" sz="half" idx="10"/>
          </p:nvPr>
        </p:nvSpPr>
        <p:spPr/>
        <p:txBody>
          <a:bodyPr/>
          <a:lstStyle/>
          <a:p>
            <a:fld id="{C48D6470-76DB-4771-ADD7-48CB268E026F}" type="datetimeFigureOut">
              <a:rPr lang="pt-BR" smtClean="0"/>
              <a:t>13/10/2025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1E4A0B4-7145-45C8-AD21-2A0AF5BED9A0}" type="slidenum">
              <a:rPr lang="pt-BR" smtClean="0"/>
              <a:t>‹nº›</a:t>
            </a:fld>
            <a:endParaRPr lang="pt-BR"/>
          </a:p>
        </p:txBody>
      </p:sp>
    </p:spTree>
    <p:extLst>
      <p:ext uri="{BB962C8B-B14F-4D97-AF65-F5344CB8AC3E}">
        <p14:creationId xmlns:p14="http://schemas.microsoft.com/office/powerpoint/2010/main" val="284640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C48D6470-76DB-4771-ADD7-48CB268E026F}" type="datetimeFigureOut">
              <a:rPr lang="pt-BR" smtClean="0"/>
              <a:t>13/10/2025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1E4A0B4-7145-45C8-AD21-2A0AF5BED9A0}" type="slidenum">
              <a:rPr lang="pt-BR" smtClean="0"/>
              <a:t>‹nº›</a:t>
            </a:fld>
            <a:endParaRPr lang="pt-BR"/>
          </a:p>
        </p:txBody>
      </p:sp>
    </p:spTree>
    <p:extLst>
      <p:ext uri="{BB962C8B-B14F-4D97-AF65-F5344CB8AC3E}">
        <p14:creationId xmlns:p14="http://schemas.microsoft.com/office/powerpoint/2010/main" val="32670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C48D6470-76DB-4771-ADD7-48CB268E026F}" type="datetimeFigureOut">
              <a:rPr lang="pt-BR" smtClean="0"/>
              <a:t>13/10/2025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01E4A0B4-7145-45C8-AD21-2A0AF5BED9A0}" type="slidenum">
              <a:rPr lang="pt-BR" smtClean="0"/>
              <a:t>‹nº›</a:t>
            </a:fld>
            <a:endParaRPr lang="pt-BR"/>
          </a:p>
        </p:txBody>
      </p:sp>
    </p:spTree>
    <p:extLst>
      <p:ext uri="{BB962C8B-B14F-4D97-AF65-F5344CB8AC3E}">
        <p14:creationId xmlns:p14="http://schemas.microsoft.com/office/powerpoint/2010/main" val="107549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C48D6470-76DB-4771-ADD7-48CB268E026F}" type="datetimeFigureOut">
              <a:rPr lang="pt-BR" smtClean="0"/>
              <a:t>13/10/2025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01E4A0B4-7145-45C8-AD21-2A0AF5BED9A0}" type="slidenum">
              <a:rPr lang="pt-BR" smtClean="0"/>
              <a:t>‹nº›</a:t>
            </a:fld>
            <a:endParaRPr lang="pt-BR"/>
          </a:p>
        </p:txBody>
      </p:sp>
    </p:spTree>
    <p:extLst>
      <p:ext uri="{BB962C8B-B14F-4D97-AF65-F5344CB8AC3E}">
        <p14:creationId xmlns:p14="http://schemas.microsoft.com/office/powerpoint/2010/main" val="113765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C48D6470-76DB-4771-ADD7-48CB268E026F}" type="datetimeFigureOut">
              <a:rPr lang="pt-BR" smtClean="0"/>
              <a:t>13/10/2025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01E4A0B4-7145-45C8-AD21-2A0AF5BED9A0}" type="slidenum">
              <a:rPr lang="pt-BR" smtClean="0"/>
              <a:t>‹nº›</a:t>
            </a:fld>
            <a:endParaRPr lang="pt-BR"/>
          </a:p>
        </p:txBody>
      </p:sp>
    </p:spTree>
    <p:extLst>
      <p:ext uri="{BB962C8B-B14F-4D97-AF65-F5344CB8AC3E}">
        <p14:creationId xmlns:p14="http://schemas.microsoft.com/office/powerpoint/2010/main" val="280015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C48D6470-76DB-4771-ADD7-48CB268E026F}" type="datetimeFigureOut">
              <a:rPr lang="pt-BR" smtClean="0"/>
              <a:t>13/10/2025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1E4A0B4-7145-45C8-AD21-2A0AF5BED9A0}" type="slidenum">
              <a:rPr lang="pt-BR" smtClean="0"/>
              <a:t>‹nº›</a:t>
            </a:fld>
            <a:endParaRPr lang="pt-BR"/>
          </a:p>
        </p:txBody>
      </p:sp>
    </p:spTree>
    <p:extLst>
      <p:ext uri="{BB962C8B-B14F-4D97-AF65-F5344CB8AC3E}">
        <p14:creationId xmlns:p14="http://schemas.microsoft.com/office/powerpoint/2010/main" val="392782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C48D6470-76DB-4771-ADD7-48CB268E026F}" type="datetimeFigureOut">
              <a:rPr lang="pt-BR" smtClean="0"/>
              <a:t>13/10/2025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1E4A0B4-7145-45C8-AD21-2A0AF5BED9A0}" type="slidenum">
              <a:rPr lang="pt-BR" smtClean="0"/>
              <a:t>‹nº›</a:t>
            </a:fld>
            <a:endParaRPr lang="pt-BR"/>
          </a:p>
        </p:txBody>
      </p:sp>
    </p:spTree>
    <p:extLst>
      <p:ext uri="{BB962C8B-B14F-4D97-AF65-F5344CB8AC3E}">
        <p14:creationId xmlns:p14="http://schemas.microsoft.com/office/powerpoint/2010/main" val="151958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8D6470-76DB-4771-ADD7-48CB268E026F}" type="datetimeFigureOut">
              <a:rPr lang="pt-BR" smtClean="0"/>
              <a:t>13/10/2025</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E4A0B4-7145-45C8-AD21-2A0AF5BED9A0}" type="slidenum">
              <a:rPr lang="pt-BR" smtClean="0"/>
              <a:t>‹nº›</a:t>
            </a:fld>
            <a:endParaRPr lang="pt-BR"/>
          </a:p>
        </p:txBody>
      </p:sp>
    </p:spTree>
    <p:extLst>
      <p:ext uri="{BB962C8B-B14F-4D97-AF65-F5344CB8AC3E}">
        <p14:creationId xmlns:p14="http://schemas.microsoft.com/office/powerpoint/2010/main" val="228774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jpeg"/><Relationship Id="rId7"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4.gi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7397" y="0"/>
            <a:ext cx="10778222" cy="6858000"/>
          </a:xfrm>
          <a:prstGeom prst="rect">
            <a:avLst/>
          </a:prstGeom>
        </p:spPr>
      </p:pic>
      <p:pic>
        <p:nvPicPr>
          <p:cNvPr id="7" name="Picture 2" descr="Download Daniel, Prophet, Bible. Royalty-Free Stock Illustration Image -  Pixa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1205" y="0"/>
            <a:ext cx="6890795"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a:extLst>
              <a:ext uri="{FF2B5EF4-FFF2-40B4-BE49-F238E27FC236}">
                <a16:creationId xmlns:a16="http://schemas.microsoft.com/office/drawing/2014/main" id="{96FDE187-13EB-46AB-A778-FFF6AC39731E}"/>
              </a:ext>
            </a:extLst>
          </p:cNvPr>
          <p:cNvSpPr/>
          <p:nvPr/>
        </p:nvSpPr>
        <p:spPr>
          <a:xfrm>
            <a:off x="239151" y="263236"/>
            <a:ext cx="11718386" cy="6331528"/>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p:cNvPicPr>
            <a:picLocks noChangeAspect="1"/>
          </p:cNvPicPr>
          <p:nvPr/>
        </p:nvPicPr>
        <p:blipFill>
          <a:blip r:embed="rId4"/>
          <a:stretch>
            <a:fillRect/>
          </a:stretch>
        </p:blipFill>
        <p:spPr>
          <a:xfrm>
            <a:off x="138896" y="263236"/>
            <a:ext cx="4918680" cy="4007822"/>
          </a:xfrm>
          <a:prstGeom prst="rect">
            <a:avLst/>
          </a:prstGeom>
        </p:spPr>
      </p:pic>
      <p:sp>
        <p:nvSpPr>
          <p:cNvPr id="11" name="Título 1"/>
          <p:cNvSpPr txBox="1">
            <a:spLocks/>
          </p:cNvSpPr>
          <p:nvPr/>
        </p:nvSpPr>
        <p:spPr>
          <a:xfrm>
            <a:off x="328614" y="2419109"/>
            <a:ext cx="4567477" cy="729206"/>
          </a:xfrm>
          <a:prstGeom prst="rect">
            <a:avLst/>
          </a:prstGeom>
        </p:spPr>
        <p:txBody>
          <a:bodyPr vert="horz" lIns="91440" tIns="45720" rIns="91440" bIns="45720" rtlCol="0" anchor="ctr">
            <a:noAutofit/>
            <a:scene3d>
              <a:camera prst="orthographicFront"/>
              <a:lightRig rig="soft" dir="t">
                <a:rot lat="0" lon="0" rev="15600000"/>
              </a:lightRig>
            </a:scene3d>
            <a:sp3d extrusionH="57150" prstMaterial="softEdge">
              <a:bevelT w="254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2000" b="1" dirty="0" smtClean="0">
                <a:ln/>
                <a:solidFill>
                  <a:srgbClr val="00FF99"/>
                </a:solidFill>
                <a:latin typeface="Microsoft Tai Le" panose="020B0502040204020203" pitchFamily="34" charset="0"/>
                <a:cs typeface="Microsoft Tai Le" panose="020B0502040204020203" pitchFamily="34" charset="0"/>
              </a:rPr>
              <a:t>VERSÍCULO POR VERSÍCULO</a:t>
            </a:r>
            <a:endParaRPr lang="pt-BR" sz="2000" b="1" dirty="0">
              <a:ln/>
              <a:solidFill>
                <a:srgbClr val="00FF99"/>
              </a:solidFill>
              <a:latin typeface="Microsoft Tai Le" panose="020B0502040204020203" pitchFamily="34" charset="0"/>
              <a:cs typeface="Microsoft Tai Le" panose="020B0502040204020203" pitchFamily="34" charset="0"/>
            </a:endParaRPr>
          </a:p>
        </p:txBody>
      </p:sp>
      <p:sp>
        <p:nvSpPr>
          <p:cNvPr id="9" name="Título 1"/>
          <p:cNvSpPr>
            <a:spLocks noGrp="1"/>
          </p:cNvSpPr>
          <p:nvPr>
            <p:ph type="title"/>
          </p:nvPr>
        </p:nvSpPr>
        <p:spPr>
          <a:xfrm>
            <a:off x="1947794" y="2969736"/>
            <a:ext cx="1319213" cy="1325563"/>
          </a:xfrm>
        </p:spPr>
        <p:txBody>
          <a:bodyPr>
            <a:normAutofit/>
          </a:bodyPr>
          <a:lstStyle/>
          <a:p>
            <a:pPr algn="ctr"/>
            <a:r>
              <a:rPr lang="pt-BR" sz="2800" b="1" dirty="0" smtClean="0">
                <a:solidFill>
                  <a:schemeClr val="bg1"/>
                </a:solidFill>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rPr>
              <a:t>32</a:t>
            </a:r>
            <a:endParaRPr lang="pt-BR" sz="2800" b="1" dirty="0">
              <a:solidFill>
                <a:schemeClr val="bg1"/>
              </a:solidFill>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endParaRPr>
          </a:p>
        </p:txBody>
      </p:sp>
      <p:sp>
        <p:nvSpPr>
          <p:cNvPr id="10" name="Título 1"/>
          <p:cNvSpPr txBox="1">
            <a:spLocks/>
          </p:cNvSpPr>
          <p:nvPr/>
        </p:nvSpPr>
        <p:spPr>
          <a:xfrm>
            <a:off x="300381" y="3882333"/>
            <a:ext cx="4757195" cy="30154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b="1" dirty="0" smtClean="0">
                <a:ln w="12700" cmpd="sng">
                  <a:solidFill>
                    <a:schemeClr val="accent4"/>
                  </a:solidFill>
                  <a:prstDash val="solid"/>
                </a:ln>
                <a:solidFill>
                  <a:srgbClr val="00FF99"/>
                </a:solidFill>
                <a:latin typeface="Microsoft Tai Le" panose="020B0502040204020203" pitchFamily="34" charset="0"/>
                <a:cs typeface="Microsoft Tai Le" panose="020B0502040204020203" pitchFamily="34" charset="0"/>
              </a:rPr>
              <a:t>ORAÇÃO, JEJUM E BATALHA ESPIRITUAL</a:t>
            </a:r>
          </a:p>
          <a:p>
            <a:pPr algn="ctr"/>
            <a:r>
              <a:rPr lang="pt-BR" sz="2800" b="1" dirty="0" smtClean="0">
                <a:ln w="12700" cmpd="sng">
                  <a:solidFill>
                    <a:schemeClr val="accent4"/>
                  </a:solidFill>
                  <a:prstDash val="solid"/>
                </a:ln>
                <a:solidFill>
                  <a:srgbClr val="00FF99"/>
                </a:solidFill>
                <a:latin typeface="Microsoft Tai Le" panose="020B0502040204020203" pitchFamily="34" charset="0"/>
                <a:cs typeface="Microsoft Tai Le" panose="020B0502040204020203" pitchFamily="34" charset="0"/>
              </a:rPr>
              <a:t>(Daniel 10.1-14)</a:t>
            </a:r>
            <a:endParaRPr lang="pt-BR" sz="2800" b="1" dirty="0">
              <a:ln w="12700" cmpd="sng">
                <a:solidFill>
                  <a:schemeClr val="accent4"/>
                </a:solidFill>
                <a:prstDash val="solid"/>
              </a:ln>
              <a:solidFill>
                <a:srgbClr val="00FF99"/>
              </a:solidFill>
              <a:latin typeface="Microsoft Tai Le" panose="020B0502040204020203" pitchFamily="34" charset="0"/>
              <a:cs typeface="Microsoft Tai Le" panose="020B0502040204020203" pitchFamily="34" charset="0"/>
            </a:endParaRPr>
          </a:p>
        </p:txBody>
      </p:sp>
      <p:pic>
        <p:nvPicPr>
          <p:cNvPr id="13" name="Picture 16" descr="Circle Gif Overlay"/>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89495" y="3188072"/>
            <a:ext cx="835809" cy="835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338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rgbClr val="DCD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Espaço Reservado para Conteúdo 2"/>
          <p:cNvSpPr>
            <a:spLocks noGrp="1"/>
          </p:cNvSpPr>
          <p:nvPr>
            <p:ph idx="1"/>
          </p:nvPr>
        </p:nvSpPr>
        <p:spPr>
          <a:xfrm>
            <a:off x="6096000" y="1458409"/>
            <a:ext cx="5312780" cy="5058137"/>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crente é invencível quando dobra os seus joelhos. Se uma igreja almeja ser o que devia, tendo em vista os propósitos de Deus, devemos treiná-la na santa arte da oração”                       (Charles </a:t>
            </a:r>
            <a:r>
              <a:rPr lang="pt-BR" sz="3200" b="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Spurgeon</a:t>
            </a: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8" name="Image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2569" y="-247256"/>
            <a:ext cx="12468372" cy="7105256"/>
          </a:xfrm>
          <a:prstGeom prst="rect">
            <a:avLst/>
          </a:prstGeom>
        </p:spPr>
      </p:pic>
    </p:spTree>
    <p:extLst>
      <p:ext uri="{BB962C8B-B14F-4D97-AF65-F5344CB8AC3E}">
        <p14:creationId xmlns:p14="http://schemas.microsoft.com/office/powerpoint/2010/main" val="2304550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rgbClr val="DCD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Espaço Reservado para Conteúdo 2"/>
          <p:cNvSpPr>
            <a:spLocks noGrp="1"/>
          </p:cNvSpPr>
          <p:nvPr>
            <p:ph idx="1"/>
          </p:nvPr>
        </p:nvSpPr>
        <p:spPr>
          <a:xfrm>
            <a:off x="6096000" y="1632030"/>
            <a:ext cx="5312780" cy="4884517"/>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“Como é que batalhamos na guerra espiritual? Quando Paulo escreve ‘antes de tudo’ (1 </a:t>
            </a:r>
            <a:r>
              <a:rPr lang="pt-BR" sz="3200" b="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Tm</a:t>
            </a: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2.1), está ensinando que a oração deve ser a prioridade máxima da igreja” (Dean </a:t>
            </a:r>
            <a:r>
              <a:rPr lang="pt-BR" sz="3200" b="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Sherman</a:t>
            </a: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8" name="Image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0537" y="-1169042"/>
            <a:ext cx="16922545" cy="10052612"/>
          </a:xfrm>
          <a:prstGeom prst="rect">
            <a:avLst/>
          </a:prstGeom>
        </p:spPr>
      </p:pic>
    </p:spTree>
    <p:extLst>
      <p:ext uri="{BB962C8B-B14F-4D97-AF65-F5344CB8AC3E}">
        <p14:creationId xmlns:p14="http://schemas.microsoft.com/office/powerpoint/2010/main" val="2460439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rgbClr val="DCD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Espaço Reservado para Conteúdo 2"/>
          <p:cNvSpPr>
            <a:spLocks noGrp="1"/>
          </p:cNvSpPr>
          <p:nvPr>
            <p:ph idx="1"/>
          </p:nvPr>
        </p:nvSpPr>
        <p:spPr>
          <a:xfrm>
            <a:off x="6096000" y="787078"/>
            <a:ext cx="5312780" cy="5729469"/>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“Na condição de intercessores, nossa tarefa é colocar-nos entre o diabo e a pessoa por quem intercedemos. Pela oração, atrapalhamos a obra que Satanás quer realizar na terra. Intercedendo, nós desviamos seus ataques, frustramos seus planos e inibimos sua atuação” (Dean </a:t>
            </a:r>
            <a:r>
              <a:rPr lang="pt-BR" sz="3200" b="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Sherman</a:t>
            </a: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0537" y="-1169042"/>
            <a:ext cx="16922545" cy="10052612"/>
          </a:xfrm>
          <a:prstGeom prst="rect">
            <a:avLst/>
          </a:prstGeom>
        </p:spPr>
      </p:pic>
    </p:spTree>
    <p:extLst>
      <p:ext uri="{BB962C8B-B14F-4D97-AF65-F5344CB8AC3E}">
        <p14:creationId xmlns:p14="http://schemas.microsoft.com/office/powerpoint/2010/main" val="102669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rgbClr val="DCD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Espaço Reservado para Conteúdo 2"/>
          <p:cNvSpPr>
            <a:spLocks noGrp="1"/>
          </p:cNvSpPr>
          <p:nvPr>
            <p:ph idx="1"/>
          </p:nvPr>
        </p:nvSpPr>
        <p:spPr>
          <a:xfrm>
            <a:off x="6096000" y="1632030"/>
            <a:ext cx="5312780" cy="4884517"/>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“Em atenção a nossas orações Deus envia anjos em nosso socorro. Nós não dirigimos nossas petições aos anjos, e sim a Deus, que então os manda até nós, atendendo à nossa oração” (Dean </a:t>
            </a:r>
            <a:r>
              <a:rPr lang="pt-BR" sz="3200" b="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Sherman</a:t>
            </a: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0537" y="-1169042"/>
            <a:ext cx="16922545" cy="10052612"/>
          </a:xfrm>
          <a:prstGeom prst="rect">
            <a:avLst/>
          </a:prstGeom>
        </p:spPr>
      </p:pic>
    </p:spTree>
    <p:extLst>
      <p:ext uri="{BB962C8B-B14F-4D97-AF65-F5344CB8AC3E}">
        <p14:creationId xmlns:p14="http://schemas.microsoft.com/office/powerpoint/2010/main" val="370141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96FDE187-13EB-46AB-A778-FFF6AC39731E}"/>
              </a:ext>
            </a:extLst>
          </p:cNvPr>
          <p:cNvSpPr/>
          <p:nvPr/>
        </p:nvSpPr>
        <p:spPr>
          <a:xfrm>
            <a:off x="239151" y="891252"/>
            <a:ext cx="11718386" cy="5703512"/>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96FDE187-13EB-46AB-A778-FFF6AC39731E}"/>
              </a:ext>
            </a:extLst>
          </p:cNvPr>
          <p:cNvSpPr/>
          <p:nvPr/>
        </p:nvSpPr>
        <p:spPr>
          <a:xfrm>
            <a:off x="497711" y="263235"/>
            <a:ext cx="11262167" cy="1348627"/>
          </a:xfrm>
          <a:prstGeom prst="rect">
            <a:avLst/>
          </a:prstGeom>
          <a:solidFill>
            <a:schemeClr val="tx1">
              <a:lumMod val="65000"/>
              <a:lumOff val="35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txBox="1">
            <a:spLocks/>
          </p:cNvSpPr>
          <p:nvPr/>
        </p:nvSpPr>
        <p:spPr>
          <a:xfrm>
            <a:off x="391551" y="263236"/>
            <a:ext cx="11368327" cy="14613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b="1" dirty="0" smtClean="0">
                <a:ln w="12700" cmpd="sng">
                  <a:solidFill>
                    <a:schemeClr val="accent4"/>
                  </a:solidFill>
                  <a:prstDash val="solid"/>
                </a:ln>
                <a:solidFill>
                  <a:schemeClr val="bg1"/>
                </a:solidFill>
                <a:latin typeface="Microsoft Tai Le" panose="020B0502040204020203" pitchFamily="34" charset="0"/>
                <a:cs typeface="Microsoft Tai Le" panose="020B0502040204020203" pitchFamily="34" charset="0"/>
              </a:rPr>
              <a:t>O QUE ACONTECE QUANDO JEJUAMOS?</a:t>
            </a:r>
            <a:endParaRPr lang="pt-BR" b="1" dirty="0">
              <a:ln w="12700" cmpd="sng">
                <a:solidFill>
                  <a:schemeClr val="accent4"/>
                </a:solidFill>
                <a:prstDash val="solid"/>
              </a:ln>
              <a:solidFill>
                <a:schemeClr val="bg1"/>
              </a:solidFill>
              <a:latin typeface="Microsoft Tai Le" panose="020B0502040204020203" pitchFamily="34" charset="0"/>
              <a:cs typeface="Microsoft Tai Le" panose="020B0502040204020203" pitchFamily="34" charset="0"/>
            </a:endParaRPr>
          </a:p>
        </p:txBody>
      </p:sp>
      <p:sp>
        <p:nvSpPr>
          <p:cNvPr id="12" name="Espaço Reservado para Conteúdo 2"/>
          <p:cNvSpPr>
            <a:spLocks noGrp="1"/>
          </p:cNvSpPr>
          <p:nvPr>
            <p:ph idx="1"/>
          </p:nvPr>
        </p:nvSpPr>
        <p:spPr>
          <a:xfrm>
            <a:off x="4482877" y="1956123"/>
            <a:ext cx="7277002" cy="5033496"/>
          </a:xfrm>
        </p:spPr>
        <p:txBody>
          <a:bodyPr>
            <a:normAutofit/>
          </a:bodyPr>
          <a:lstStyle/>
          <a:p>
            <a:pPr marL="0" indent="0">
              <a:buNone/>
            </a:pPr>
            <a:r>
              <a:rPr lang="pt-BR" sz="3200" b="1" dirty="0" smtClean="0">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rPr>
              <a:t>1) O jejum nos ajuda a aprofundar a nossa comunhão com Deus.</a:t>
            </a:r>
          </a:p>
          <a:p>
            <a:pPr marL="0" indent="0">
              <a:buNone/>
            </a:pPr>
            <a:endParaRPr lang="pt-BR" sz="200" b="1" dirty="0">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endParaRPr>
          </a:p>
          <a:p>
            <a:pPr marL="0" indent="0">
              <a:buNone/>
            </a:pPr>
            <a:r>
              <a:rPr lang="pt-BR" sz="3200" b="1" dirty="0">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rPr>
              <a:t>2</a:t>
            </a:r>
            <a:r>
              <a:rPr lang="pt-BR" sz="3200" b="1" dirty="0" smtClean="0">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rPr>
              <a:t>) O jejum nos ajuda a estabelecer as prioridades corretas.</a:t>
            </a:r>
          </a:p>
          <a:p>
            <a:pPr marL="0" indent="0">
              <a:buNone/>
            </a:pPr>
            <a:endParaRPr lang="pt-BR" sz="200" b="1" dirty="0">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endParaRPr>
          </a:p>
          <a:p>
            <a:pPr marL="0" indent="0">
              <a:buNone/>
            </a:pPr>
            <a:r>
              <a:rPr lang="pt-BR" sz="3200" b="1" dirty="0" smtClean="0">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rPr>
              <a:t>3) O jejum nos ajuda a manter o foco na batalha que estamos travando.</a:t>
            </a:r>
          </a:p>
          <a:p>
            <a:pPr marL="0" indent="0">
              <a:buNone/>
            </a:pPr>
            <a:endParaRPr lang="pt-BR" sz="200" b="1" dirty="0">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endParaRPr>
          </a:p>
          <a:p>
            <a:pPr marL="0" indent="0">
              <a:buNone/>
            </a:pPr>
            <a:r>
              <a:rPr lang="pt-BR" sz="3200" b="1" dirty="0" smtClean="0">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rPr>
              <a:t>4) O jejum nos ajuda a vencer os embates contra Satanás.</a:t>
            </a:r>
          </a:p>
          <a:p>
            <a:pPr marL="0" indent="0">
              <a:buNone/>
            </a:pPr>
            <a:endParaRPr lang="pt-BR" sz="3200" b="1" dirty="0" smtClean="0">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endParaRPr>
          </a:p>
        </p:txBody>
      </p:sp>
      <p:pic>
        <p:nvPicPr>
          <p:cNvPr id="13" name="Imagem 12">
            <a:extLst>
              <a:ext uri="{FF2B5EF4-FFF2-40B4-BE49-F238E27FC236}">
                <a16:creationId xmlns:a16="http://schemas.microsoft.com/office/drawing/2014/main" id="{E4B35BC4-17B2-40D4-B578-45A6C74E0103}"/>
              </a:ext>
            </a:extLst>
          </p:cNvPr>
          <p:cNvPicPr>
            <a:picLocks noChangeAspect="1"/>
          </p:cNvPicPr>
          <p:nvPr/>
        </p:nvPicPr>
        <p:blipFill>
          <a:blip r:embed="rId2"/>
          <a:stretch>
            <a:fillRect/>
          </a:stretch>
        </p:blipFill>
        <p:spPr>
          <a:xfrm>
            <a:off x="-201072" y="2139912"/>
            <a:ext cx="5340231" cy="4768770"/>
          </a:xfrm>
          <a:prstGeom prst="rect">
            <a:avLst/>
          </a:prstGeom>
        </p:spPr>
      </p:pic>
    </p:spTree>
    <p:extLst>
      <p:ext uri="{BB962C8B-B14F-4D97-AF65-F5344CB8AC3E}">
        <p14:creationId xmlns:p14="http://schemas.microsoft.com/office/powerpoint/2010/main" val="29116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p:cNvSpPr/>
          <p:nvPr/>
        </p:nvSpPr>
        <p:spPr>
          <a:xfrm>
            <a:off x="410802" y="422342"/>
            <a:ext cx="3200402" cy="3382396"/>
          </a:xfrm>
          <a:prstGeom prst="rect">
            <a:avLst/>
          </a:prstGeom>
          <a:solidFill>
            <a:schemeClr val="accent6">
              <a:lumMod val="50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Espaço Reservado para Conteúdo 2"/>
          <p:cNvSpPr txBox="1">
            <a:spLocks/>
          </p:cNvSpPr>
          <p:nvPr/>
        </p:nvSpPr>
        <p:spPr>
          <a:xfrm>
            <a:off x="410802" y="327378"/>
            <a:ext cx="11149021" cy="65306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“Jesus cobrou o jejum rigoroso e sério. 				Em razão do quebrantamento da carne 				e mortificação dos seus apetites, há 				uma maior manifestação do poder de 				Deus. Quando um homem jejua, ele 				está, entre outras coisas, dizendo que a 				comunhão com Deus tem mais sabor 				do que os outros alimentos. No jejum 				específico para a confrontação com castas malignas precisamos ter em mente o fato de que o poder não está no jejum, mas na motivação espiritual que nos leva ao quebrantamento diante de Deus. É Deus quem é a fonte doadora de todo poder e virtude de que necessitamos para vencer” (Paschoal </a:t>
            </a:r>
            <a:r>
              <a:rPr lang="pt-BR" sz="3200" b="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Piragine</a:t>
            </a: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Júnior).</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17" name="Imagem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204" y="0"/>
            <a:ext cx="6639176" cy="3804738"/>
          </a:xfrm>
          <a:prstGeom prst="rect">
            <a:avLst/>
          </a:prstGeom>
        </p:spPr>
      </p:pic>
    </p:spTree>
    <p:extLst>
      <p:ext uri="{BB962C8B-B14F-4D97-AF65-F5344CB8AC3E}">
        <p14:creationId xmlns:p14="http://schemas.microsoft.com/office/powerpoint/2010/main" val="23900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3"/>
          <p:cNvSpPr/>
          <p:nvPr/>
        </p:nvSpPr>
        <p:spPr>
          <a:xfrm>
            <a:off x="410802" y="422342"/>
            <a:ext cx="3200402" cy="3382396"/>
          </a:xfrm>
          <a:prstGeom prst="rect">
            <a:avLst/>
          </a:prstGeom>
          <a:solidFill>
            <a:schemeClr val="accent2">
              <a:lumMod val="75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Conteúdo 2"/>
          <p:cNvSpPr>
            <a:spLocks noGrp="1"/>
          </p:cNvSpPr>
          <p:nvPr>
            <p:ph idx="1"/>
          </p:nvPr>
        </p:nvSpPr>
        <p:spPr>
          <a:xfrm>
            <a:off x="410801" y="327378"/>
            <a:ext cx="11149021" cy="6530622"/>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“Jejum e oração são ferramentas 					espirituais importantes. Por meio do 				jejum, nos humilhamos diante de Deus, 				e por meio da oração, ousamos 					apresentar a Deus as nossas 						necessidades. Quando jejuamos e 					oramos estamos declarando ao mesmo 				tempo a nossa fraqueza e a 						onipotência divina. Estamos desviando os olhos dos nossos poucos recursos e fixando nossa atenção naquele que tem toda a suficiência. Jejuar e orar é pavimentar o caminho da vitória sobre nossas limitações e acionar o braço do Onipotente em nosso favor, em face dos perigos e desafios da vida” (Hernandes Dias Lopes).</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10" name="Image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137"/>
            <a:ext cx="6743699" cy="3576601"/>
          </a:xfrm>
          <a:prstGeom prst="rect">
            <a:avLst/>
          </a:prstGeom>
        </p:spPr>
      </p:pic>
    </p:spTree>
    <p:extLst>
      <p:ext uri="{BB962C8B-B14F-4D97-AF65-F5344CB8AC3E}">
        <p14:creationId xmlns:p14="http://schemas.microsoft.com/office/powerpoint/2010/main" val="235402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410802" y="422342"/>
            <a:ext cx="3200402" cy="3382396"/>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82953" y="142365"/>
            <a:ext cx="12192000" cy="26994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p:nvSpPr>
        <p:spPr>
          <a:xfrm>
            <a:off x="410802" y="412307"/>
            <a:ext cx="3200402" cy="3382396"/>
          </a:xfrm>
          <a:prstGeom prst="rect">
            <a:avLst/>
          </a:prstGeom>
          <a:solidFill>
            <a:schemeClr val="tx2">
              <a:lumMod val="75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spaço Reservado para Conteúdo 2"/>
          <p:cNvSpPr txBox="1">
            <a:spLocks/>
          </p:cNvSpPr>
          <p:nvPr/>
        </p:nvSpPr>
        <p:spPr>
          <a:xfrm>
            <a:off x="410802" y="327378"/>
            <a:ext cx="11149021" cy="65306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“Inúmeras pessoas têm escrito sobre 				os muitos valores do jejum, tais como 				aumento de eficácia na oração 					intercessora, orientação na tomada de 				decisões, maior concentração, 					livramento dos que se encontram em 				escravidão, bem-estar físico, e assim 				por diante. Nesta, como em todas as 				questões, podemos esperar que Deus galardoe os que diligentemente o buscam.</a:t>
            </a:r>
            <a:r>
              <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 Bíblia tem tanto a dizer sobre o jejum que faríamos bem em considerar essa antiga disciplina. O </a:t>
            </a:r>
            <a:r>
              <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jejum pode trazer avanços no reino espiritual que não são atingidos de outra </a:t>
            </a: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maneira. </a:t>
            </a:r>
            <a:r>
              <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(Richard J. Foster).</a:t>
            </a:r>
          </a:p>
          <a:p>
            <a:pPr marL="0" indent="0">
              <a:buFont typeface="Arial" panose="020B0604020202020204" pitchFamily="34" charset="0"/>
              <a:buNone/>
            </a:pP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11" name="Image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0973" y="-521394"/>
            <a:ext cx="6931624" cy="4925921"/>
          </a:xfrm>
          <a:prstGeom prst="rect">
            <a:avLst/>
          </a:prstGeom>
        </p:spPr>
      </p:pic>
    </p:spTree>
    <p:extLst>
      <p:ext uri="{BB962C8B-B14F-4D97-AF65-F5344CB8AC3E}">
        <p14:creationId xmlns:p14="http://schemas.microsoft.com/office/powerpoint/2010/main" val="248366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655180" y="0"/>
            <a:ext cx="13893478" cy="6858000"/>
          </a:xfrm>
          <a:prstGeom prst="rect">
            <a:avLst/>
          </a:prstGeom>
        </p:spPr>
      </p:pic>
      <p:sp>
        <p:nvSpPr>
          <p:cNvPr id="7" name="Retângulo 6">
            <a:extLst>
              <a:ext uri="{FF2B5EF4-FFF2-40B4-BE49-F238E27FC236}">
                <a16:creationId xmlns:a16="http://schemas.microsoft.com/office/drawing/2014/main" id="{96FDE187-13EB-46AB-A778-FFF6AC39731E}"/>
              </a:ext>
            </a:extLst>
          </p:cNvPr>
          <p:cNvSpPr/>
          <p:nvPr/>
        </p:nvSpPr>
        <p:spPr>
          <a:xfrm>
            <a:off x="239151" y="891252"/>
            <a:ext cx="11718386" cy="5703512"/>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Espaço Reservado para Conteúdo 2"/>
          <p:cNvSpPr>
            <a:spLocks noGrp="1"/>
          </p:cNvSpPr>
          <p:nvPr>
            <p:ph idx="1"/>
          </p:nvPr>
        </p:nvSpPr>
        <p:spPr>
          <a:xfrm>
            <a:off x="821802" y="3171463"/>
            <a:ext cx="6562845" cy="3784923"/>
          </a:xfrm>
        </p:spPr>
        <p:txBody>
          <a:bodyPr>
            <a:normAutofit/>
          </a:bodyPr>
          <a:lstStyle/>
          <a:p>
            <a:pPr marL="0" indent="0">
              <a:buNone/>
            </a:pPr>
            <a:r>
              <a:rPr lang="pt-BR" sz="3200" b="1" dirty="0" smtClean="0">
                <a:solidFill>
                  <a:schemeClr val="bg1"/>
                </a:solidFill>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rPr>
              <a:t>... E nós seremos sábios se também levarmos a sério a vida cristã e utilizarmos essas armas espirituais em nossas lutas!</a:t>
            </a:r>
            <a:endParaRPr lang="pt-BR" sz="3200" dirty="0">
              <a:solidFill>
                <a:schemeClr val="bg1"/>
              </a:solidFill>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endParaRPr>
          </a:p>
        </p:txBody>
      </p:sp>
      <p:sp>
        <p:nvSpPr>
          <p:cNvPr id="15" name="Retângulo 14">
            <a:extLst>
              <a:ext uri="{FF2B5EF4-FFF2-40B4-BE49-F238E27FC236}">
                <a16:creationId xmlns:a16="http://schemas.microsoft.com/office/drawing/2014/main" id="{96FDE187-13EB-46AB-A778-FFF6AC39731E}"/>
              </a:ext>
            </a:extLst>
          </p:cNvPr>
          <p:cNvSpPr/>
          <p:nvPr/>
        </p:nvSpPr>
        <p:spPr>
          <a:xfrm>
            <a:off x="497711" y="263235"/>
            <a:ext cx="11262167" cy="1348627"/>
          </a:xfrm>
          <a:prstGeom prst="rect">
            <a:avLst/>
          </a:prstGeom>
          <a:solidFill>
            <a:schemeClr val="tx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
          <p:cNvSpPr txBox="1">
            <a:spLocks/>
          </p:cNvSpPr>
          <p:nvPr/>
        </p:nvSpPr>
        <p:spPr>
          <a:xfrm>
            <a:off x="391551" y="1"/>
            <a:ext cx="11368327" cy="20014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b="1" dirty="0" smtClean="0">
                <a:ln w="12700" cmpd="sng">
                  <a:solidFill>
                    <a:schemeClr val="accent4"/>
                  </a:solidFill>
                  <a:prstDash val="solid"/>
                </a:ln>
                <a:solidFill>
                  <a:srgbClr val="00FF99"/>
                </a:solidFill>
                <a:latin typeface="Microsoft Tai Le" panose="020B0502040204020203" pitchFamily="34" charset="0"/>
                <a:cs typeface="Microsoft Tai Le" panose="020B0502040204020203" pitchFamily="34" charset="0"/>
              </a:rPr>
              <a:t>DANIEL FOI UM HOMEM DE JEJUM                        E DE ORAÇÃO...</a:t>
            </a:r>
            <a:endParaRPr lang="pt-BR" b="1" dirty="0">
              <a:ln w="12700" cmpd="sng">
                <a:solidFill>
                  <a:schemeClr val="accent4"/>
                </a:solidFill>
                <a:prstDash val="solid"/>
              </a:ln>
              <a:solidFill>
                <a:srgbClr val="00FF99"/>
              </a:solidFill>
              <a:latin typeface="Microsoft Tai Le" panose="020B0502040204020203" pitchFamily="34" charset="0"/>
              <a:cs typeface="Microsoft Tai Le" panose="020B0502040204020203" pitchFamily="34" charset="0"/>
            </a:endParaRPr>
          </a:p>
        </p:txBody>
      </p:sp>
      <p:pic>
        <p:nvPicPr>
          <p:cNvPr id="2" name="Imagem 1"/>
          <p:cNvPicPr>
            <a:picLocks noChangeAspect="1"/>
          </p:cNvPicPr>
          <p:nvPr/>
        </p:nvPicPr>
        <p:blipFill>
          <a:blip r:embed="rId3"/>
          <a:stretch>
            <a:fillRect/>
          </a:stretch>
        </p:blipFill>
        <p:spPr>
          <a:xfrm>
            <a:off x="7859211" y="1875095"/>
            <a:ext cx="3900668" cy="4411003"/>
          </a:xfrm>
          <a:prstGeom prst="rect">
            <a:avLst/>
          </a:prstGeom>
        </p:spPr>
      </p:pic>
      <p:sp>
        <p:nvSpPr>
          <p:cNvPr id="19" name="Retângulo 18">
            <a:extLst>
              <a:ext uri="{FF2B5EF4-FFF2-40B4-BE49-F238E27FC236}">
                <a16:creationId xmlns:a16="http://schemas.microsoft.com/office/drawing/2014/main" id="{96FDE187-13EB-46AB-A778-FFF6AC39731E}"/>
              </a:ext>
            </a:extLst>
          </p:cNvPr>
          <p:cNvSpPr/>
          <p:nvPr/>
        </p:nvSpPr>
        <p:spPr>
          <a:xfrm>
            <a:off x="7859211" y="1875094"/>
            <a:ext cx="3900668" cy="4411005"/>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77768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7397" y="0"/>
            <a:ext cx="11573620" cy="6858000"/>
          </a:xfrm>
          <a:prstGeom prst="rect">
            <a:avLst/>
          </a:prstGeom>
        </p:spPr>
      </p:pic>
      <p:pic>
        <p:nvPicPr>
          <p:cNvPr id="7" name="Picture 2" descr="Download Daniel, Prophet, Bible. Royalty-Free Stock Illustration Image -  Pixa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0059" y="0"/>
            <a:ext cx="1309160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m 1"/>
          <p:cNvPicPr>
            <a:picLocks noChangeAspect="1"/>
          </p:cNvPicPr>
          <p:nvPr/>
        </p:nvPicPr>
        <p:blipFill>
          <a:blip r:embed="rId4"/>
          <a:stretch>
            <a:fillRect/>
          </a:stretch>
        </p:blipFill>
        <p:spPr>
          <a:xfrm>
            <a:off x="715320" y="1689904"/>
            <a:ext cx="4918680" cy="2581154"/>
          </a:xfrm>
          <a:prstGeom prst="rect">
            <a:avLst/>
          </a:prstGeom>
        </p:spPr>
      </p:pic>
      <p:sp>
        <p:nvSpPr>
          <p:cNvPr id="9" name="Título 1"/>
          <p:cNvSpPr>
            <a:spLocks noGrp="1"/>
          </p:cNvSpPr>
          <p:nvPr>
            <p:ph type="title"/>
          </p:nvPr>
        </p:nvSpPr>
        <p:spPr>
          <a:xfrm>
            <a:off x="2512546" y="3884162"/>
            <a:ext cx="1269870" cy="927412"/>
          </a:xfrm>
        </p:spPr>
        <p:txBody>
          <a:bodyPr>
            <a:normAutofit/>
          </a:bodyPr>
          <a:lstStyle/>
          <a:p>
            <a:pPr algn="ctr"/>
            <a:r>
              <a:rPr lang="pt-BR" sz="2800" b="1" dirty="0" smtClean="0">
                <a:solidFill>
                  <a:schemeClr val="bg1"/>
                </a:solidFill>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rPr>
              <a:t>33</a:t>
            </a:r>
            <a:endParaRPr lang="pt-BR" sz="2800" b="1" dirty="0">
              <a:solidFill>
                <a:schemeClr val="bg1"/>
              </a:solidFill>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endParaRPr>
          </a:p>
        </p:txBody>
      </p:sp>
      <p:sp>
        <p:nvSpPr>
          <p:cNvPr id="12" name="Título 1"/>
          <p:cNvSpPr txBox="1">
            <a:spLocks/>
          </p:cNvSpPr>
          <p:nvPr/>
        </p:nvSpPr>
        <p:spPr>
          <a:xfrm>
            <a:off x="890921" y="3145304"/>
            <a:ext cx="4567477" cy="7292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2000" b="1" dirty="0" smtClean="0">
                <a:ln w="12700" cmpd="sng">
                  <a:solidFill>
                    <a:schemeClr val="accent4"/>
                  </a:solidFill>
                  <a:prstDash val="solid"/>
                </a:ln>
                <a:solidFill>
                  <a:srgbClr val="00FF99"/>
                </a:solidFill>
                <a:latin typeface="Microsoft Tai Le" panose="020B0502040204020203" pitchFamily="34" charset="0"/>
                <a:cs typeface="Microsoft Tai Le" panose="020B0502040204020203" pitchFamily="34" charset="0"/>
              </a:rPr>
              <a:t>VERSÍCULO POR VERSÍCULO</a:t>
            </a:r>
            <a:endParaRPr lang="pt-BR" sz="2000" b="1" dirty="0">
              <a:ln w="12700" cmpd="sng">
                <a:solidFill>
                  <a:schemeClr val="accent4"/>
                </a:solidFill>
                <a:prstDash val="solid"/>
              </a:ln>
              <a:solidFill>
                <a:srgbClr val="00FF99"/>
              </a:solidFill>
              <a:latin typeface="Microsoft Tai Le" panose="020B0502040204020203" pitchFamily="34" charset="0"/>
              <a:cs typeface="Microsoft Tai Le" panose="020B0502040204020203" pitchFamily="34" charset="0"/>
            </a:endParaRPr>
          </a:p>
        </p:txBody>
      </p:sp>
      <p:sp>
        <p:nvSpPr>
          <p:cNvPr id="14" name="Título 1"/>
          <p:cNvSpPr txBox="1">
            <a:spLocks/>
          </p:cNvSpPr>
          <p:nvPr/>
        </p:nvSpPr>
        <p:spPr>
          <a:xfrm>
            <a:off x="873772" y="4368585"/>
            <a:ext cx="4601774" cy="26266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3600" b="1" dirty="0" smtClean="0">
                <a:ln w="12700" cmpd="sng">
                  <a:solidFill>
                    <a:schemeClr val="accent4"/>
                  </a:solidFill>
                  <a:prstDash val="solid"/>
                </a:ln>
                <a:solidFill>
                  <a:srgbClr val="00FF99"/>
                </a:solidFill>
                <a:latin typeface="Microsoft Tai Le" panose="020B0502040204020203" pitchFamily="34" charset="0"/>
                <a:cs typeface="Microsoft Tai Le" panose="020B0502040204020203" pitchFamily="34" charset="0"/>
              </a:rPr>
              <a:t>A PALAVRA QUE FORTALECE</a:t>
            </a:r>
          </a:p>
          <a:p>
            <a:pPr algn="ctr"/>
            <a:r>
              <a:rPr lang="pt-BR" sz="2800" b="1" dirty="0" smtClean="0">
                <a:ln w="12700" cmpd="sng">
                  <a:solidFill>
                    <a:schemeClr val="accent4"/>
                  </a:solidFill>
                  <a:prstDash val="solid"/>
                </a:ln>
                <a:solidFill>
                  <a:srgbClr val="00FF99"/>
                </a:solidFill>
                <a:latin typeface="Microsoft Tai Le" panose="020B0502040204020203" pitchFamily="34" charset="0"/>
                <a:cs typeface="Microsoft Tai Le" panose="020B0502040204020203" pitchFamily="34" charset="0"/>
              </a:rPr>
              <a:t>(Daniel 10.15-21)</a:t>
            </a:r>
            <a:endParaRPr lang="pt-BR" sz="2800" b="1" dirty="0">
              <a:ln w="12700" cmpd="sng">
                <a:solidFill>
                  <a:schemeClr val="accent4"/>
                </a:solidFill>
                <a:prstDash val="solid"/>
              </a:ln>
              <a:solidFill>
                <a:srgbClr val="00FF99"/>
              </a:solidFill>
              <a:latin typeface="Microsoft Tai Le" panose="020B0502040204020203" pitchFamily="34" charset="0"/>
              <a:cs typeface="Microsoft Tai Le" panose="020B0502040204020203" pitchFamily="34" charset="0"/>
            </a:endParaRPr>
          </a:p>
        </p:txBody>
      </p:sp>
      <p:pic>
        <p:nvPicPr>
          <p:cNvPr id="16" name="Picture 16" descr="Circle Gif Overlay"/>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2777" y="3878044"/>
            <a:ext cx="874597" cy="8683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uilherme Kerr | Spotif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6118" y="1041722"/>
            <a:ext cx="5989345" cy="582656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4"/>
          <p:cNvPicPr>
            <a:picLocks noChangeAspect="1"/>
          </p:cNvPicPr>
          <p:nvPr/>
        </p:nvPicPr>
        <p:blipFill>
          <a:blip r:embed="rId7"/>
          <a:stretch>
            <a:fillRect/>
          </a:stretch>
        </p:blipFill>
        <p:spPr>
          <a:xfrm flipV="1">
            <a:off x="6333660" y="10286"/>
            <a:ext cx="5969936" cy="1054734"/>
          </a:xfrm>
          <a:prstGeom prst="rect">
            <a:avLst/>
          </a:prstGeom>
        </p:spPr>
      </p:pic>
      <p:sp>
        <p:nvSpPr>
          <p:cNvPr id="17" name="Retângulo 16">
            <a:extLst>
              <a:ext uri="{FF2B5EF4-FFF2-40B4-BE49-F238E27FC236}">
                <a16:creationId xmlns:a16="http://schemas.microsoft.com/office/drawing/2014/main" id="{96FDE187-13EB-46AB-A778-FFF6AC39731E}"/>
              </a:ext>
            </a:extLst>
          </p:cNvPr>
          <p:cNvSpPr/>
          <p:nvPr/>
        </p:nvSpPr>
        <p:spPr>
          <a:xfrm>
            <a:off x="239151" y="263236"/>
            <a:ext cx="11718386" cy="6331528"/>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8" name="Picture 10" descr="Animated 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274105">
            <a:off x="-2241848" y="-169613"/>
            <a:ext cx="7789327" cy="2656667"/>
          </a:xfrm>
          <a:prstGeom prst="rect">
            <a:avLst/>
          </a:prstGeom>
          <a:noFill/>
          <a:extLst>
            <a:ext uri="{909E8E84-426E-40DD-AFC4-6F175D3DCCD1}">
              <a14:hiddenFill xmlns:a14="http://schemas.microsoft.com/office/drawing/2010/main">
                <a:solidFill>
                  <a:srgbClr val="FFFFFF"/>
                </a:solidFill>
              </a14:hiddenFill>
            </a:ext>
          </a:extLst>
        </p:spPr>
      </p:pic>
      <p:sp>
        <p:nvSpPr>
          <p:cNvPr id="19" name="Título 1"/>
          <p:cNvSpPr txBox="1">
            <a:spLocks/>
          </p:cNvSpPr>
          <p:nvPr/>
        </p:nvSpPr>
        <p:spPr>
          <a:xfrm rot="20231173">
            <a:off x="330751" y="742601"/>
            <a:ext cx="2593346" cy="10020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2400" b="1" dirty="0" smtClean="0">
                <a:effectLst>
                  <a:outerShdw blurRad="38100" dist="38100" dir="2700000" algn="tl">
                    <a:srgbClr val="000000">
                      <a:alpha val="43137"/>
                    </a:srgbClr>
                  </a:outerShdw>
                </a:effectLst>
                <a:latin typeface="Arial Black" panose="020B0A04020102020204" pitchFamily="34" charset="0"/>
              </a:rPr>
              <a:t>PRÓXIMA QUARTA!</a:t>
            </a:r>
            <a:endParaRPr lang="pt-BR" sz="2400" b="1" dirty="0">
              <a:effectLst>
                <a:outerShdw blurRad="38100" dist="38100" dir="2700000" algn="tl">
                  <a:srgbClr val="000000">
                    <a:alpha val="43137"/>
                  </a:srgbClr>
                </a:outerShdw>
              </a:effectLst>
              <a:latin typeface="Arial Black" panose="020B0A04020102020204" pitchFamily="34" charset="0"/>
            </a:endParaRPr>
          </a:p>
        </p:txBody>
      </p:sp>
      <p:sp>
        <p:nvSpPr>
          <p:cNvPr id="20" name="Título 1"/>
          <p:cNvSpPr txBox="1">
            <a:spLocks/>
          </p:cNvSpPr>
          <p:nvPr/>
        </p:nvSpPr>
        <p:spPr>
          <a:xfrm>
            <a:off x="6518115" y="101967"/>
            <a:ext cx="3331794" cy="21062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b="1" dirty="0" smtClean="0">
                <a:solidFill>
                  <a:schemeClr val="bg1"/>
                </a:solidFill>
                <a:effectLst>
                  <a:outerShdw blurRad="38100" dist="38100" dir="2700000" algn="tl">
                    <a:srgbClr val="000000">
                      <a:alpha val="43137"/>
                    </a:srgbClr>
                  </a:outerShdw>
                </a:effectLst>
                <a:latin typeface="Arial Black" panose="020B0A04020102020204" pitchFamily="34" charset="0"/>
              </a:rPr>
              <a:t>GUILHERME</a:t>
            </a:r>
            <a:r>
              <a:rPr lang="pt-BR" b="1" dirty="0" smtClean="0">
                <a:solidFill>
                  <a:schemeClr val="bg1"/>
                </a:solidFill>
                <a:effectLst>
                  <a:outerShdw blurRad="38100" dist="38100" dir="2700000" algn="tl">
                    <a:srgbClr val="000000">
                      <a:alpha val="43137"/>
                    </a:srgbClr>
                  </a:outerShdw>
                </a:effectLst>
                <a:latin typeface="Arial Black" panose="020B0A04020102020204" pitchFamily="34" charset="0"/>
              </a:rPr>
              <a:t> </a:t>
            </a:r>
            <a:r>
              <a:rPr lang="pt-BR" sz="5400" b="1" dirty="0" smtClean="0">
                <a:solidFill>
                  <a:schemeClr val="bg1"/>
                </a:solidFill>
                <a:effectLst>
                  <a:outerShdw blurRad="38100" dist="38100" dir="2700000" algn="tl">
                    <a:srgbClr val="000000">
                      <a:alpha val="43137"/>
                    </a:srgbClr>
                  </a:outerShdw>
                </a:effectLst>
                <a:latin typeface="Arial Black" panose="020B0A04020102020204" pitchFamily="34" charset="0"/>
              </a:rPr>
              <a:t>KERR</a:t>
            </a:r>
            <a:endParaRPr lang="pt-BR" sz="54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193023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655180" y="0"/>
            <a:ext cx="13893478" cy="6858000"/>
          </a:xfrm>
          <a:prstGeom prst="rect">
            <a:avLst/>
          </a:prstGeom>
        </p:spPr>
      </p:pic>
      <p:sp>
        <p:nvSpPr>
          <p:cNvPr id="7" name="Retângulo 6">
            <a:extLst>
              <a:ext uri="{FF2B5EF4-FFF2-40B4-BE49-F238E27FC236}">
                <a16:creationId xmlns:a16="http://schemas.microsoft.com/office/drawing/2014/main" id="{96FDE187-13EB-46AB-A778-FFF6AC39731E}"/>
              </a:ext>
            </a:extLst>
          </p:cNvPr>
          <p:cNvSpPr/>
          <p:nvPr/>
        </p:nvSpPr>
        <p:spPr>
          <a:xfrm>
            <a:off x="239151" y="891252"/>
            <a:ext cx="11718386" cy="5703512"/>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Espaço Reservado para Conteúdo 2"/>
          <p:cNvSpPr>
            <a:spLocks noGrp="1"/>
          </p:cNvSpPr>
          <p:nvPr>
            <p:ph idx="1"/>
          </p:nvPr>
        </p:nvSpPr>
        <p:spPr>
          <a:xfrm>
            <a:off x="821802" y="1875095"/>
            <a:ext cx="6562845" cy="5081291"/>
          </a:xfrm>
        </p:spPr>
        <p:txBody>
          <a:bodyPr>
            <a:normAutofit/>
          </a:bodyPr>
          <a:lstStyle/>
          <a:p>
            <a:pPr marL="0" indent="0">
              <a:buNone/>
            </a:pPr>
            <a:r>
              <a:rPr lang="pt-BR" sz="3200" b="1" dirty="0" smtClean="0">
                <a:solidFill>
                  <a:schemeClr val="bg1"/>
                </a:solidFill>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rPr>
              <a:t>Essa experiência lhe sobreveio quando ele estava orando e jejuando.</a:t>
            </a:r>
          </a:p>
          <a:p>
            <a:pPr marL="0" indent="0">
              <a:buNone/>
            </a:pPr>
            <a:endParaRPr lang="pt-BR" sz="200" b="1" dirty="0">
              <a:solidFill>
                <a:schemeClr val="bg1"/>
              </a:solidFill>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endParaRPr>
          </a:p>
          <a:p>
            <a:pPr marL="0" indent="0">
              <a:buNone/>
            </a:pPr>
            <a:r>
              <a:rPr lang="pt-BR" sz="3200" b="1" dirty="0" smtClean="0">
                <a:solidFill>
                  <a:schemeClr val="bg1"/>
                </a:solidFill>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rPr>
              <a:t>Essa experiência encontrou resistência por parte do reino das trevas.</a:t>
            </a:r>
          </a:p>
          <a:p>
            <a:pPr marL="0" indent="0">
              <a:buNone/>
            </a:pPr>
            <a:endParaRPr lang="pt-BR" sz="200" b="1" dirty="0">
              <a:solidFill>
                <a:schemeClr val="bg1"/>
              </a:solidFill>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endParaRPr>
          </a:p>
          <a:p>
            <a:pPr marL="0" indent="0">
              <a:buNone/>
            </a:pPr>
            <a:r>
              <a:rPr lang="pt-BR" sz="3200" b="1" dirty="0" smtClean="0">
                <a:solidFill>
                  <a:schemeClr val="bg1"/>
                </a:solidFill>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rPr>
              <a:t>Vamos aprender com Daniel a importância da oração e do jejum na batalha espiritual.</a:t>
            </a:r>
            <a:endParaRPr lang="pt-BR" sz="3200" dirty="0">
              <a:solidFill>
                <a:schemeClr val="bg1"/>
              </a:solidFill>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endParaRPr>
          </a:p>
        </p:txBody>
      </p:sp>
      <p:sp>
        <p:nvSpPr>
          <p:cNvPr id="15" name="Retângulo 14">
            <a:extLst>
              <a:ext uri="{FF2B5EF4-FFF2-40B4-BE49-F238E27FC236}">
                <a16:creationId xmlns:a16="http://schemas.microsoft.com/office/drawing/2014/main" id="{96FDE187-13EB-46AB-A778-FFF6AC39731E}"/>
              </a:ext>
            </a:extLst>
          </p:cNvPr>
          <p:cNvSpPr/>
          <p:nvPr/>
        </p:nvSpPr>
        <p:spPr>
          <a:xfrm>
            <a:off x="497711" y="263235"/>
            <a:ext cx="11262167" cy="1348627"/>
          </a:xfrm>
          <a:prstGeom prst="rect">
            <a:avLst/>
          </a:prstGeom>
          <a:solidFill>
            <a:schemeClr val="tx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
          <p:cNvSpPr txBox="1">
            <a:spLocks/>
          </p:cNvSpPr>
          <p:nvPr/>
        </p:nvSpPr>
        <p:spPr>
          <a:xfrm>
            <a:off x="391551" y="1"/>
            <a:ext cx="11368327" cy="20014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b="1" dirty="0" smtClean="0">
                <a:ln w="12700" cmpd="sng">
                  <a:solidFill>
                    <a:schemeClr val="accent4"/>
                  </a:solidFill>
                  <a:prstDash val="solid"/>
                </a:ln>
                <a:solidFill>
                  <a:srgbClr val="00FF99"/>
                </a:solidFill>
                <a:latin typeface="Microsoft Tai Le" panose="020B0502040204020203" pitchFamily="34" charset="0"/>
                <a:cs typeface="Microsoft Tai Le" panose="020B0502040204020203" pitchFamily="34" charset="0"/>
              </a:rPr>
              <a:t>O PROFETA DANIEL VIVEU MAIS UMA EXPERIÊNCIA COM DEUS!</a:t>
            </a:r>
            <a:endParaRPr lang="pt-BR" b="1" dirty="0">
              <a:ln w="12700" cmpd="sng">
                <a:solidFill>
                  <a:schemeClr val="accent4"/>
                </a:solidFill>
                <a:prstDash val="solid"/>
              </a:ln>
              <a:solidFill>
                <a:srgbClr val="00FF99"/>
              </a:solidFill>
              <a:latin typeface="Microsoft Tai Le" panose="020B0502040204020203" pitchFamily="34" charset="0"/>
              <a:cs typeface="Microsoft Tai Le" panose="020B0502040204020203" pitchFamily="34" charset="0"/>
            </a:endParaRPr>
          </a:p>
        </p:txBody>
      </p:sp>
      <p:pic>
        <p:nvPicPr>
          <p:cNvPr id="2" name="Imagem 1"/>
          <p:cNvPicPr>
            <a:picLocks noChangeAspect="1"/>
          </p:cNvPicPr>
          <p:nvPr/>
        </p:nvPicPr>
        <p:blipFill>
          <a:blip r:embed="rId3"/>
          <a:stretch>
            <a:fillRect/>
          </a:stretch>
        </p:blipFill>
        <p:spPr>
          <a:xfrm>
            <a:off x="7859211" y="1875095"/>
            <a:ext cx="3900668" cy="4411003"/>
          </a:xfrm>
          <a:prstGeom prst="rect">
            <a:avLst/>
          </a:prstGeom>
        </p:spPr>
      </p:pic>
      <p:sp>
        <p:nvSpPr>
          <p:cNvPr id="19" name="Retângulo 18">
            <a:extLst>
              <a:ext uri="{FF2B5EF4-FFF2-40B4-BE49-F238E27FC236}">
                <a16:creationId xmlns:a16="http://schemas.microsoft.com/office/drawing/2014/main" id="{96FDE187-13EB-46AB-A778-FFF6AC39731E}"/>
              </a:ext>
            </a:extLst>
          </p:cNvPr>
          <p:cNvSpPr/>
          <p:nvPr/>
        </p:nvSpPr>
        <p:spPr>
          <a:xfrm>
            <a:off x="7859211" y="1875094"/>
            <a:ext cx="3900668" cy="4411005"/>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3910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655180" y="0"/>
            <a:ext cx="13893478" cy="6858000"/>
          </a:xfrm>
          <a:prstGeom prst="rect">
            <a:avLst/>
          </a:prstGeom>
        </p:spPr>
      </p:pic>
      <p:sp>
        <p:nvSpPr>
          <p:cNvPr id="7" name="Retângulo 6">
            <a:extLst>
              <a:ext uri="{FF2B5EF4-FFF2-40B4-BE49-F238E27FC236}">
                <a16:creationId xmlns:a16="http://schemas.microsoft.com/office/drawing/2014/main" id="{96FDE187-13EB-46AB-A778-FFF6AC39731E}"/>
              </a:ext>
            </a:extLst>
          </p:cNvPr>
          <p:cNvSpPr/>
          <p:nvPr/>
        </p:nvSpPr>
        <p:spPr>
          <a:xfrm>
            <a:off x="239151" y="891252"/>
            <a:ext cx="11718386" cy="5703512"/>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Espaço Reservado para Conteúdo 2"/>
          <p:cNvSpPr>
            <a:spLocks noGrp="1"/>
          </p:cNvSpPr>
          <p:nvPr>
            <p:ph idx="1"/>
          </p:nvPr>
        </p:nvSpPr>
        <p:spPr>
          <a:xfrm>
            <a:off x="821802" y="2974693"/>
            <a:ext cx="6562845" cy="3981693"/>
          </a:xfrm>
        </p:spPr>
        <p:txBody>
          <a:bodyPr>
            <a:normAutofit/>
          </a:bodyPr>
          <a:lstStyle/>
          <a:p>
            <a:pPr marL="0" indent="0">
              <a:buNone/>
            </a:pPr>
            <a:r>
              <a:rPr lang="pt-BR" sz="3200" b="1" dirty="0" smtClean="0">
                <a:solidFill>
                  <a:schemeClr val="bg1"/>
                </a:solidFill>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rPr>
              <a:t>Orar é falar com Deus em nome de Jesus.</a:t>
            </a:r>
          </a:p>
          <a:p>
            <a:pPr marL="0" indent="0">
              <a:buNone/>
            </a:pPr>
            <a:endParaRPr lang="pt-BR" sz="200" b="1" dirty="0" smtClean="0">
              <a:solidFill>
                <a:schemeClr val="bg1"/>
              </a:solidFill>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endParaRPr>
          </a:p>
          <a:p>
            <a:pPr marL="0" indent="0">
              <a:buNone/>
            </a:pPr>
            <a:r>
              <a:rPr lang="pt-BR" sz="3200" b="1" dirty="0" smtClean="0">
                <a:solidFill>
                  <a:schemeClr val="bg1"/>
                </a:solidFill>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rPr>
              <a:t>Existe a </a:t>
            </a:r>
            <a:r>
              <a:rPr lang="pt-BR" sz="3200" b="1" i="1" dirty="0" smtClean="0">
                <a:solidFill>
                  <a:schemeClr val="bg1"/>
                </a:solidFill>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rPr>
              <a:t>oração de súplica</a:t>
            </a:r>
            <a:r>
              <a:rPr lang="pt-BR" sz="3200" b="1" dirty="0" smtClean="0">
                <a:solidFill>
                  <a:schemeClr val="bg1"/>
                </a:solidFill>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rPr>
              <a:t>, a </a:t>
            </a:r>
            <a:r>
              <a:rPr lang="pt-BR" sz="3200" b="1" i="1" dirty="0" smtClean="0">
                <a:solidFill>
                  <a:schemeClr val="bg1"/>
                </a:solidFill>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rPr>
              <a:t>oração de intercessão </a:t>
            </a:r>
            <a:r>
              <a:rPr lang="pt-BR" sz="3200" b="1" dirty="0" smtClean="0">
                <a:solidFill>
                  <a:schemeClr val="bg1"/>
                </a:solidFill>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rPr>
              <a:t>e a </a:t>
            </a:r>
            <a:r>
              <a:rPr lang="pt-BR" sz="3200" b="1" i="1" dirty="0" smtClean="0">
                <a:solidFill>
                  <a:schemeClr val="bg1"/>
                </a:solidFill>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rPr>
              <a:t>oração de ação de graças</a:t>
            </a:r>
            <a:r>
              <a:rPr lang="pt-BR" sz="3200" b="1" dirty="0" smtClean="0">
                <a:solidFill>
                  <a:schemeClr val="bg1"/>
                </a:solidFill>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rPr>
              <a:t>.</a:t>
            </a:r>
            <a:endParaRPr lang="pt-BR" sz="3200" dirty="0">
              <a:solidFill>
                <a:schemeClr val="bg1"/>
              </a:solidFill>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endParaRPr>
          </a:p>
        </p:txBody>
      </p:sp>
      <p:sp>
        <p:nvSpPr>
          <p:cNvPr id="15" name="Retângulo 14">
            <a:extLst>
              <a:ext uri="{FF2B5EF4-FFF2-40B4-BE49-F238E27FC236}">
                <a16:creationId xmlns:a16="http://schemas.microsoft.com/office/drawing/2014/main" id="{96FDE187-13EB-46AB-A778-FFF6AC39731E}"/>
              </a:ext>
            </a:extLst>
          </p:cNvPr>
          <p:cNvSpPr/>
          <p:nvPr/>
        </p:nvSpPr>
        <p:spPr>
          <a:xfrm>
            <a:off x="497711" y="263235"/>
            <a:ext cx="11262167" cy="1348627"/>
          </a:xfrm>
          <a:prstGeom prst="rect">
            <a:avLst/>
          </a:prstGeom>
          <a:solidFill>
            <a:schemeClr val="tx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
          <p:cNvSpPr txBox="1">
            <a:spLocks/>
          </p:cNvSpPr>
          <p:nvPr/>
        </p:nvSpPr>
        <p:spPr>
          <a:xfrm>
            <a:off x="391551" y="263236"/>
            <a:ext cx="11368327" cy="14613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b="1" dirty="0" smtClean="0">
                <a:ln w="12700" cmpd="sng">
                  <a:solidFill>
                    <a:schemeClr val="accent4"/>
                  </a:solidFill>
                  <a:prstDash val="solid"/>
                </a:ln>
                <a:solidFill>
                  <a:srgbClr val="00FF99"/>
                </a:solidFill>
                <a:latin typeface="Microsoft Tai Le" panose="020B0502040204020203" pitchFamily="34" charset="0"/>
                <a:cs typeface="Microsoft Tai Le" panose="020B0502040204020203" pitchFamily="34" charset="0"/>
              </a:rPr>
              <a:t>O QUE É A ORAÇÃO?</a:t>
            </a:r>
            <a:endParaRPr lang="pt-BR" b="1" dirty="0">
              <a:ln w="12700" cmpd="sng">
                <a:solidFill>
                  <a:schemeClr val="accent4"/>
                </a:solidFill>
                <a:prstDash val="solid"/>
              </a:ln>
              <a:solidFill>
                <a:srgbClr val="00FF99"/>
              </a:solidFill>
              <a:latin typeface="Microsoft Tai Le" panose="020B0502040204020203" pitchFamily="34" charset="0"/>
              <a:cs typeface="Microsoft Tai Le" panose="020B0502040204020203" pitchFamily="34" charset="0"/>
            </a:endParaRPr>
          </a:p>
        </p:txBody>
      </p:sp>
      <p:pic>
        <p:nvPicPr>
          <p:cNvPr id="2" name="Imagem 1"/>
          <p:cNvPicPr>
            <a:picLocks noChangeAspect="1"/>
          </p:cNvPicPr>
          <p:nvPr/>
        </p:nvPicPr>
        <p:blipFill>
          <a:blip r:embed="rId3"/>
          <a:stretch>
            <a:fillRect/>
          </a:stretch>
        </p:blipFill>
        <p:spPr>
          <a:xfrm>
            <a:off x="7859211" y="1875098"/>
            <a:ext cx="3900668" cy="4411000"/>
          </a:xfrm>
          <a:prstGeom prst="rect">
            <a:avLst/>
          </a:prstGeom>
        </p:spPr>
      </p:pic>
      <p:sp>
        <p:nvSpPr>
          <p:cNvPr id="19" name="Retângulo 18">
            <a:extLst>
              <a:ext uri="{FF2B5EF4-FFF2-40B4-BE49-F238E27FC236}">
                <a16:creationId xmlns:a16="http://schemas.microsoft.com/office/drawing/2014/main" id="{96FDE187-13EB-46AB-A778-FFF6AC39731E}"/>
              </a:ext>
            </a:extLst>
          </p:cNvPr>
          <p:cNvSpPr/>
          <p:nvPr/>
        </p:nvSpPr>
        <p:spPr>
          <a:xfrm>
            <a:off x="7859211" y="1875098"/>
            <a:ext cx="3900668" cy="4411001"/>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54394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655180" y="0"/>
            <a:ext cx="13893478" cy="6858000"/>
          </a:xfrm>
          <a:prstGeom prst="rect">
            <a:avLst/>
          </a:prstGeom>
        </p:spPr>
      </p:pic>
      <p:sp>
        <p:nvSpPr>
          <p:cNvPr id="7" name="Retângulo 6">
            <a:extLst>
              <a:ext uri="{FF2B5EF4-FFF2-40B4-BE49-F238E27FC236}">
                <a16:creationId xmlns:a16="http://schemas.microsoft.com/office/drawing/2014/main" id="{96FDE187-13EB-46AB-A778-FFF6AC39731E}"/>
              </a:ext>
            </a:extLst>
          </p:cNvPr>
          <p:cNvSpPr/>
          <p:nvPr/>
        </p:nvSpPr>
        <p:spPr>
          <a:xfrm>
            <a:off x="239151" y="891252"/>
            <a:ext cx="11718386" cy="5703512"/>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Espaço Reservado para Conteúdo 2"/>
          <p:cNvSpPr>
            <a:spLocks noGrp="1"/>
          </p:cNvSpPr>
          <p:nvPr>
            <p:ph idx="1"/>
          </p:nvPr>
        </p:nvSpPr>
        <p:spPr>
          <a:xfrm>
            <a:off x="821802" y="3194613"/>
            <a:ext cx="6562845" cy="3761773"/>
          </a:xfrm>
        </p:spPr>
        <p:txBody>
          <a:bodyPr>
            <a:normAutofit/>
          </a:bodyPr>
          <a:lstStyle/>
          <a:p>
            <a:pPr marL="0" indent="0">
              <a:buNone/>
            </a:pPr>
            <a:r>
              <a:rPr lang="pt-BR" sz="3200" b="1" dirty="0" smtClean="0">
                <a:solidFill>
                  <a:schemeClr val="bg1"/>
                </a:solidFill>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rPr>
              <a:t>Jejuar é abster-se de alimentos com uma finalidade espiritual.</a:t>
            </a:r>
          </a:p>
          <a:p>
            <a:pPr marL="0" indent="0">
              <a:buNone/>
            </a:pPr>
            <a:endParaRPr lang="pt-BR" sz="200" b="1" dirty="0">
              <a:solidFill>
                <a:schemeClr val="bg1"/>
              </a:solidFill>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endParaRPr>
          </a:p>
          <a:p>
            <a:pPr marL="0" indent="0">
              <a:buNone/>
            </a:pPr>
            <a:r>
              <a:rPr lang="pt-BR" sz="3200" b="1" dirty="0" smtClean="0">
                <a:solidFill>
                  <a:schemeClr val="bg1"/>
                </a:solidFill>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rPr>
              <a:t>Existe o </a:t>
            </a:r>
            <a:r>
              <a:rPr lang="pt-BR" sz="3200" b="1" i="1" dirty="0" smtClean="0">
                <a:solidFill>
                  <a:schemeClr val="bg1"/>
                </a:solidFill>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rPr>
              <a:t>jejum parcial</a:t>
            </a:r>
            <a:r>
              <a:rPr lang="pt-BR" sz="3200" b="1" dirty="0" smtClean="0">
                <a:solidFill>
                  <a:schemeClr val="bg1"/>
                </a:solidFill>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rPr>
              <a:t>, o </a:t>
            </a:r>
            <a:r>
              <a:rPr lang="pt-BR" sz="3200" b="1" i="1" dirty="0" smtClean="0">
                <a:solidFill>
                  <a:schemeClr val="bg1"/>
                </a:solidFill>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rPr>
              <a:t>jejum total </a:t>
            </a:r>
            <a:r>
              <a:rPr lang="pt-BR" sz="3200" b="1" dirty="0" smtClean="0">
                <a:solidFill>
                  <a:schemeClr val="bg1"/>
                </a:solidFill>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rPr>
              <a:t>e o </a:t>
            </a:r>
            <a:r>
              <a:rPr lang="pt-BR" sz="3200" b="1" i="1" dirty="0" smtClean="0">
                <a:solidFill>
                  <a:schemeClr val="bg1"/>
                </a:solidFill>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rPr>
              <a:t>jejum absoluto</a:t>
            </a:r>
            <a:r>
              <a:rPr lang="pt-BR" sz="3200" b="1" dirty="0" smtClean="0">
                <a:solidFill>
                  <a:schemeClr val="bg1"/>
                </a:solidFill>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rPr>
              <a:t>.</a:t>
            </a:r>
            <a:endParaRPr lang="pt-BR" sz="3200" dirty="0">
              <a:solidFill>
                <a:schemeClr val="bg1"/>
              </a:solidFill>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endParaRPr>
          </a:p>
        </p:txBody>
      </p:sp>
      <p:sp>
        <p:nvSpPr>
          <p:cNvPr id="15" name="Retângulo 14">
            <a:extLst>
              <a:ext uri="{FF2B5EF4-FFF2-40B4-BE49-F238E27FC236}">
                <a16:creationId xmlns:a16="http://schemas.microsoft.com/office/drawing/2014/main" id="{96FDE187-13EB-46AB-A778-FFF6AC39731E}"/>
              </a:ext>
            </a:extLst>
          </p:cNvPr>
          <p:cNvSpPr/>
          <p:nvPr/>
        </p:nvSpPr>
        <p:spPr>
          <a:xfrm>
            <a:off x="497711" y="263235"/>
            <a:ext cx="11262167" cy="1348627"/>
          </a:xfrm>
          <a:prstGeom prst="rect">
            <a:avLst/>
          </a:prstGeom>
          <a:solidFill>
            <a:schemeClr val="tx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
          <p:cNvSpPr txBox="1">
            <a:spLocks/>
          </p:cNvSpPr>
          <p:nvPr/>
        </p:nvSpPr>
        <p:spPr>
          <a:xfrm>
            <a:off x="391551" y="263236"/>
            <a:ext cx="11368327" cy="14613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b="1" dirty="0" smtClean="0">
                <a:ln w="12700" cmpd="sng">
                  <a:solidFill>
                    <a:schemeClr val="accent4"/>
                  </a:solidFill>
                  <a:prstDash val="solid"/>
                </a:ln>
                <a:solidFill>
                  <a:srgbClr val="00FF99"/>
                </a:solidFill>
                <a:latin typeface="Microsoft Tai Le" panose="020B0502040204020203" pitchFamily="34" charset="0"/>
                <a:cs typeface="Microsoft Tai Le" panose="020B0502040204020203" pitchFamily="34" charset="0"/>
              </a:rPr>
              <a:t>O QUE É O JEJUM?</a:t>
            </a:r>
            <a:endParaRPr lang="pt-BR" b="1" dirty="0">
              <a:ln w="12700" cmpd="sng">
                <a:solidFill>
                  <a:schemeClr val="accent4"/>
                </a:solidFill>
                <a:prstDash val="solid"/>
              </a:ln>
              <a:solidFill>
                <a:srgbClr val="00FF99"/>
              </a:solidFill>
              <a:latin typeface="Microsoft Tai Le" panose="020B0502040204020203" pitchFamily="34" charset="0"/>
              <a:cs typeface="Microsoft Tai Le" panose="020B0502040204020203" pitchFamily="34" charset="0"/>
            </a:endParaRPr>
          </a:p>
        </p:txBody>
      </p:sp>
      <p:pic>
        <p:nvPicPr>
          <p:cNvPr id="2" name="Imagem 1"/>
          <p:cNvPicPr>
            <a:picLocks noChangeAspect="1"/>
          </p:cNvPicPr>
          <p:nvPr/>
        </p:nvPicPr>
        <p:blipFill>
          <a:blip r:embed="rId3"/>
          <a:stretch>
            <a:fillRect/>
          </a:stretch>
        </p:blipFill>
        <p:spPr>
          <a:xfrm>
            <a:off x="7859211" y="1875098"/>
            <a:ext cx="3900668" cy="4411000"/>
          </a:xfrm>
          <a:prstGeom prst="rect">
            <a:avLst/>
          </a:prstGeom>
        </p:spPr>
      </p:pic>
      <p:sp>
        <p:nvSpPr>
          <p:cNvPr id="19" name="Retângulo 18">
            <a:extLst>
              <a:ext uri="{FF2B5EF4-FFF2-40B4-BE49-F238E27FC236}">
                <a16:creationId xmlns:a16="http://schemas.microsoft.com/office/drawing/2014/main" id="{96FDE187-13EB-46AB-A778-FFF6AC39731E}"/>
              </a:ext>
            </a:extLst>
          </p:cNvPr>
          <p:cNvSpPr/>
          <p:nvPr/>
        </p:nvSpPr>
        <p:spPr>
          <a:xfrm>
            <a:off x="7859211" y="1875098"/>
            <a:ext cx="3900668" cy="4411001"/>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95831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655180" y="0"/>
            <a:ext cx="13893478" cy="6858000"/>
          </a:xfrm>
          <a:prstGeom prst="rect">
            <a:avLst/>
          </a:prstGeom>
        </p:spPr>
      </p:pic>
      <p:sp>
        <p:nvSpPr>
          <p:cNvPr id="7" name="Retângulo 6">
            <a:extLst>
              <a:ext uri="{FF2B5EF4-FFF2-40B4-BE49-F238E27FC236}">
                <a16:creationId xmlns:a16="http://schemas.microsoft.com/office/drawing/2014/main" id="{96FDE187-13EB-46AB-A778-FFF6AC39731E}"/>
              </a:ext>
            </a:extLst>
          </p:cNvPr>
          <p:cNvSpPr/>
          <p:nvPr/>
        </p:nvSpPr>
        <p:spPr>
          <a:xfrm>
            <a:off x="239151" y="891252"/>
            <a:ext cx="11718386" cy="5703512"/>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Espaço Reservado para Conteúdo 2"/>
          <p:cNvSpPr>
            <a:spLocks noGrp="1"/>
          </p:cNvSpPr>
          <p:nvPr>
            <p:ph idx="1"/>
          </p:nvPr>
        </p:nvSpPr>
        <p:spPr>
          <a:xfrm>
            <a:off x="821802" y="1759352"/>
            <a:ext cx="6562845" cy="5197035"/>
          </a:xfrm>
        </p:spPr>
        <p:txBody>
          <a:bodyPr>
            <a:normAutofit lnSpcReduction="10000"/>
          </a:bodyPr>
          <a:lstStyle/>
          <a:p>
            <a:pPr marL="0" indent="0">
              <a:buNone/>
            </a:pPr>
            <a:r>
              <a:rPr lang="pt-BR" sz="3200" b="1" dirty="0" smtClean="0">
                <a:solidFill>
                  <a:schemeClr val="bg1"/>
                </a:solidFill>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rPr>
              <a:t>... Um emissário de Deus foi enviado com uma mensagem.</a:t>
            </a:r>
          </a:p>
          <a:p>
            <a:pPr marL="0" indent="0">
              <a:buNone/>
            </a:pPr>
            <a:endParaRPr lang="pt-BR" sz="200" b="1" dirty="0">
              <a:solidFill>
                <a:schemeClr val="bg1"/>
              </a:solidFill>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endParaRPr>
          </a:p>
          <a:p>
            <a:pPr marL="0" indent="0">
              <a:buNone/>
            </a:pPr>
            <a:r>
              <a:rPr lang="pt-BR" sz="3200" b="1" dirty="0" smtClean="0">
                <a:solidFill>
                  <a:schemeClr val="bg1"/>
                </a:solidFill>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rPr>
              <a:t>... Um espírito maligno tentou impedir que a mensagem chegasse até Daniel.</a:t>
            </a:r>
          </a:p>
          <a:p>
            <a:pPr marL="0" indent="0">
              <a:buNone/>
            </a:pPr>
            <a:endParaRPr lang="pt-BR" sz="200" b="1" dirty="0" smtClean="0">
              <a:solidFill>
                <a:schemeClr val="bg1"/>
              </a:solidFill>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endParaRPr>
          </a:p>
          <a:p>
            <a:pPr marL="0" indent="0">
              <a:buNone/>
            </a:pPr>
            <a:r>
              <a:rPr lang="pt-BR" sz="3200" b="1" dirty="0" smtClean="0">
                <a:solidFill>
                  <a:schemeClr val="bg1"/>
                </a:solidFill>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rPr>
              <a:t>... O anjo Miguel foi enviado para ajudar o primeiro mensageiro.</a:t>
            </a:r>
          </a:p>
          <a:p>
            <a:pPr marL="0" indent="0">
              <a:buNone/>
            </a:pPr>
            <a:endParaRPr lang="pt-BR" sz="200" b="1" dirty="0">
              <a:solidFill>
                <a:schemeClr val="bg1"/>
              </a:solidFill>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endParaRPr>
          </a:p>
          <a:p>
            <a:pPr marL="0" indent="0">
              <a:buNone/>
            </a:pPr>
            <a:r>
              <a:rPr lang="pt-BR" sz="3200" b="1" dirty="0" smtClean="0">
                <a:solidFill>
                  <a:schemeClr val="bg1"/>
                </a:solidFill>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rPr>
              <a:t>... A mensagem finalmente chegou a Daniel.</a:t>
            </a:r>
            <a:endParaRPr lang="pt-BR" sz="3200" dirty="0">
              <a:solidFill>
                <a:schemeClr val="bg1"/>
              </a:solidFill>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endParaRPr>
          </a:p>
        </p:txBody>
      </p:sp>
      <p:sp>
        <p:nvSpPr>
          <p:cNvPr id="15" name="Retângulo 14">
            <a:extLst>
              <a:ext uri="{FF2B5EF4-FFF2-40B4-BE49-F238E27FC236}">
                <a16:creationId xmlns:a16="http://schemas.microsoft.com/office/drawing/2014/main" id="{96FDE187-13EB-46AB-A778-FFF6AC39731E}"/>
              </a:ext>
            </a:extLst>
          </p:cNvPr>
          <p:cNvSpPr/>
          <p:nvPr/>
        </p:nvSpPr>
        <p:spPr>
          <a:xfrm>
            <a:off x="497711" y="263235"/>
            <a:ext cx="11262167" cy="1348627"/>
          </a:xfrm>
          <a:prstGeom prst="rect">
            <a:avLst/>
          </a:prstGeom>
          <a:solidFill>
            <a:schemeClr val="tx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
          <p:cNvSpPr txBox="1">
            <a:spLocks/>
          </p:cNvSpPr>
          <p:nvPr/>
        </p:nvSpPr>
        <p:spPr>
          <a:xfrm>
            <a:off x="391551" y="263236"/>
            <a:ext cx="11368327" cy="14613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b="1" dirty="0" smtClean="0">
                <a:ln w="12700" cmpd="sng">
                  <a:solidFill>
                    <a:schemeClr val="accent4"/>
                  </a:solidFill>
                  <a:prstDash val="solid"/>
                </a:ln>
                <a:solidFill>
                  <a:srgbClr val="00FF99"/>
                </a:solidFill>
                <a:latin typeface="Microsoft Tai Le" panose="020B0502040204020203" pitchFamily="34" charset="0"/>
                <a:cs typeface="Microsoft Tai Le" panose="020B0502040204020203" pitchFamily="34" charset="0"/>
              </a:rPr>
              <a:t>QUANDO DANIEL OROU E JEJUOU...</a:t>
            </a:r>
            <a:endParaRPr lang="pt-BR" b="1" dirty="0">
              <a:ln w="12700" cmpd="sng">
                <a:solidFill>
                  <a:schemeClr val="accent4"/>
                </a:solidFill>
                <a:prstDash val="solid"/>
              </a:ln>
              <a:solidFill>
                <a:srgbClr val="00FF99"/>
              </a:solidFill>
              <a:latin typeface="Microsoft Tai Le" panose="020B0502040204020203" pitchFamily="34" charset="0"/>
              <a:cs typeface="Microsoft Tai Le" panose="020B0502040204020203" pitchFamily="34" charset="0"/>
            </a:endParaRPr>
          </a:p>
        </p:txBody>
      </p:sp>
      <p:pic>
        <p:nvPicPr>
          <p:cNvPr id="2" name="Imagem 1"/>
          <p:cNvPicPr>
            <a:picLocks noChangeAspect="1"/>
          </p:cNvPicPr>
          <p:nvPr/>
        </p:nvPicPr>
        <p:blipFill>
          <a:blip r:embed="rId3"/>
          <a:stretch>
            <a:fillRect/>
          </a:stretch>
        </p:blipFill>
        <p:spPr>
          <a:xfrm>
            <a:off x="7859211" y="1875098"/>
            <a:ext cx="3900668" cy="4411000"/>
          </a:xfrm>
          <a:prstGeom prst="rect">
            <a:avLst/>
          </a:prstGeom>
        </p:spPr>
      </p:pic>
      <p:sp>
        <p:nvSpPr>
          <p:cNvPr id="19" name="Retângulo 18">
            <a:extLst>
              <a:ext uri="{FF2B5EF4-FFF2-40B4-BE49-F238E27FC236}">
                <a16:creationId xmlns:a16="http://schemas.microsoft.com/office/drawing/2014/main" id="{96FDE187-13EB-46AB-A778-FFF6AC39731E}"/>
              </a:ext>
            </a:extLst>
          </p:cNvPr>
          <p:cNvSpPr/>
          <p:nvPr/>
        </p:nvSpPr>
        <p:spPr>
          <a:xfrm>
            <a:off x="7859211" y="1875098"/>
            <a:ext cx="3900668" cy="4411001"/>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40785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rgbClr val="DCD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96FDE187-13EB-46AB-A778-FFF6AC39731E}"/>
              </a:ext>
            </a:extLst>
          </p:cNvPr>
          <p:cNvSpPr/>
          <p:nvPr/>
        </p:nvSpPr>
        <p:spPr>
          <a:xfrm>
            <a:off x="239151" y="891252"/>
            <a:ext cx="11718386" cy="5703512"/>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96FDE187-13EB-46AB-A778-FFF6AC39731E}"/>
              </a:ext>
            </a:extLst>
          </p:cNvPr>
          <p:cNvSpPr/>
          <p:nvPr/>
        </p:nvSpPr>
        <p:spPr>
          <a:xfrm>
            <a:off x="497711" y="263235"/>
            <a:ext cx="11262167" cy="1348627"/>
          </a:xfrm>
          <a:prstGeom prst="rect">
            <a:avLst/>
          </a:prstGeom>
          <a:solidFill>
            <a:schemeClr val="tx1">
              <a:lumMod val="65000"/>
              <a:lumOff val="35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txBox="1">
            <a:spLocks/>
          </p:cNvSpPr>
          <p:nvPr/>
        </p:nvSpPr>
        <p:spPr>
          <a:xfrm>
            <a:off x="391551" y="263236"/>
            <a:ext cx="11368327" cy="14613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b="1" dirty="0" smtClean="0">
                <a:ln w="12700" cmpd="sng">
                  <a:solidFill>
                    <a:schemeClr val="accent4"/>
                  </a:solidFill>
                  <a:prstDash val="solid"/>
                </a:ln>
                <a:solidFill>
                  <a:schemeClr val="bg1"/>
                </a:solidFill>
                <a:latin typeface="Microsoft Tai Le" panose="020B0502040204020203" pitchFamily="34" charset="0"/>
                <a:cs typeface="Microsoft Tai Le" panose="020B0502040204020203" pitchFamily="34" charset="0"/>
              </a:rPr>
              <a:t>O QUE ACONTECE QUANDO ORAMOS?</a:t>
            </a:r>
            <a:endParaRPr lang="pt-BR" b="1" dirty="0">
              <a:ln w="12700" cmpd="sng">
                <a:solidFill>
                  <a:schemeClr val="accent4"/>
                </a:solidFill>
                <a:prstDash val="solid"/>
              </a:ln>
              <a:solidFill>
                <a:schemeClr val="bg1"/>
              </a:solidFill>
              <a:latin typeface="Microsoft Tai Le" panose="020B0502040204020203" pitchFamily="34" charset="0"/>
              <a:cs typeface="Microsoft Tai Le" panose="020B0502040204020203" pitchFamily="34" charset="0"/>
            </a:endParaRPr>
          </a:p>
        </p:txBody>
      </p:sp>
      <p:pic>
        <p:nvPicPr>
          <p:cNvPr id="11" name="Imagem 10">
            <a:extLst>
              <a:ext uri="{FF2B5EF4-FFF2-40B4-BE49-F238E27FC236}">
                <a16:creationId xmlns:a16="http://schemas.microsoft.com/office/drawing/2014/main" id="{A4D10831-07B8-43A0-BE77-BB28E89620BB}"/>
              </a:ext>
            </a:extLst>
          </p:cNvPr>
          <p:cNvPicPr>
            <a:picLocks noChangeAspect="1"/>
          </p:cNvPicPr>
          <p:nvPr/>
        </p:nvPicPr>
        <p:blipFill>
          <a:blip r:embed="rId2"/>
          <a:stretch>
            <a:fillRect/>
          </a:stretch>
        </p:blipFill>
        <p:spPr>
          <a:xfrm>
            <a:off x="673455" y="2266829"/>
            <a:ext cx="3570270" cy="4591171"/>
          </a:xfrm>
          <a:prstGeom prst="rect">
            <a:avLst/>
          </a:prstGeom>
        </p:spPr>
      </p:pic>
      <p:sp>
        <p:nvSpPr>
          <p:cNvPr id="12" name="Espaço Reservado para Conteúdo 2"/>
          <p:cNvSpPr>
            <a:spLocks noGrp="1"/>
          </p:cNvSpPr>
          <p:nvPr>
            <p:ph idx="1"/>
          </p:nvPr>
        </p:nvSpPr>
        <p:spPr>
          <a:xfrm>
            <a:off x="4482877" y="2615881"/>
            <a:ext cx="7277002" cy="4373737"/>
          </a:xfrm>
        </p:spPr>
        <p:txBody>
          <a:bodyPr>
            <a:normAutofit/>
          </a:bodyPr>
          <a:lstStyle/>
          <a:p>
            <a:pPr marL="0" indent="0">
              <a:buNone/>
            </a:pPr>
            <a:r>
              <a:rPr lang="pt-BR" sz="3200" b="1" dirty="0">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rPr>
              <a:t>1</a:t>
            </a:r>
            <a:r>
              <a:rPr lang="pt-BR" sz="3200" b="1" dirty="0" smtClean="0">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rPr>
              <a:t>) Ficamos fortalecidos para a batalha espiritual.</a:t>
            </a:r>
          </a:p>
          <a:p>
            <a:pPr marL="0" indent="0">
              <a:buNone/>
            </a:pPr>
            <a:endParaRPr lang="pt-BR" sz="200" b="1" dirty="0">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endParaRPr>
          </a:p>
          <a:p>
            <a:pPr marL="0" indent="0">
              <a:buNone/>
            </a:pPr>
            <a:r>
              <a:rPr lang="pt-BR" sz="3200" b="1" dirty="0">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rPr>
              <a:t>2</a:t>
            </a:r>
            <a:r>
              <a:rPr lang="pt-BR" sz="3200" b="1" dirty="0" smtClean="0">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rPr>
              <a:t>) Somos protegidos do inimigo.</a:t>
            </a:r>
          </a:p>
          <a:p>
            <a:pPr marL="0" indent="0">
              <a:buNone/>
            </a:pPr>
            <a:endParaRPr lang="pt-BR" sz="200" b="1" dirty="0">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endParaRPr>
          </a:p>
          <a:p>
            <a:pPr marL="0" indent="0">
              <a:buNone/>
            </a:pPr>
            <a:r>
              <a:rPr lang="pt-BR" sz="3200" b="1" dirty="0" smtClean="0">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rPr>
              <a:t>3) Frustramos os planos de Satanás.</a:t>
            </a:r>
          </a:p>
          <a:p>
            <a:pPr marL="0" indent="0">
              <a:buNone/>
            </a:pPr>
            <a:endParaRPr lang="pt-BR" sz="200" b="1" dirty="0">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endParaRPr>
          </a:p>
          <a:p>
            <a:pPr marL="0" indent="0">
              <a:buNone/>
            </a:pPr>
            <a:r>
              <a:rPr lang="pt-BR" sz="3200" b="1" dirty="0" smtClean="0">
                <a:effectLst>
                  <a:outerShdw blurRad="38100" dist="38100" dir="2700000" algn="tl">
                    <a:srgbClr val="000000">
                      <a:alpha val="43137"/>
                    </a:srgbClr>
                  </a:outerShdw>
                </a:effectLst>
                <a:latin typeface="Microsoft Tai Le" panose="020B0502040204020203" pitchFamily="34" charset="0"/>
                <a:cs typeface="Microsoft Tai Le" panose="020B0502040204020203" pitchFamily="34" charset="0"/>
              </a:rPr>
              <a:t>4) Recebemos o auxílio dos anjos.</a:t>
            </a:r>
          </a:p>
        </p:txBody>
      </p:sp>
    </p:spTree>
    <p:extLst>
      <p:ext uri="{BB962C8B-B14F-4D97-AF65-F5344CB8AC3E}">
        <p14:creationId xmlns:p14="http://schemas.microsoft.com/office/powerpoint/2010/main" val="1475570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rgbClr val="DCD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Espaço Reservado para Conteúdo 2"/>
          <p:cNvSpPr>
            <a:spLocks noGrp="1"/>
          </p:cNvSpPr>
          <p:nvPr>
            <p:ph idx="1"/>
          </p:nvPr>
        </p:nvSpPr>
        <p:spPr>
          <a:xfrm>
            <a:off x="6096000" y="1898248"/>
            <a:ext cx="5312780" cy="4618299"/>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 oração é o meio principal através do qual nos apropriamos da vitória que é nossa sobre todos os principados e potestades e a empregamos contra eles” (Mark I. </a:t>
            </a:r>
            <a:r>
              <a:rPr lang="pt-BR" sz="3200" b="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Bubeck</a:t>
            </a: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8" name="Image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4942" y="-1851949"/>
            <a:ext cx="7971099" cy="8709949"/>
          </a:xfrm>
          <a:prstGeom prst="rect">
            <a:avLst/>
          </a:prstGeom>
        </p:spPr>
      </p:pic>
    </p:spTree>
    <p:extLst>
      <p:ext uri="{BB962C8B-B14F-4D97-AF65-F5344CB8AC3E}">
        <p14:creationId xmlns:p14="http://schemas.microsoft.com/office/powerpoint/2010/main" val="211724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rgbClr val="DCD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861" y="0"/>
            <a:ext cx="12179808" cy="6858000"/>
          </a:xfrm>
          <a:prstGeom prst="rect">
            <a:avLst/>
          </a:prstGeom>
        </p:spPr>
      </p:pic>
      <p:sp>
        <p:nvSpPr>
          <p:cNvPr id="7" name="Espaço Reservado para Conteúdo 2"/>
          <p:cNvSpPr>
            <a:spLocks noGrp="1"/>
          </p:cNvSpPr>
          <p:nvPr>
            <p:ph idx="1"/>
          </p:nvPr>
        </p:nvSpPr>
        <p:spPr>
          <a:xfrm>
            <a:off x="6096000" y="520862"/>
            <a:ext cx="5312780" cy="5995686"/>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“Nenhuma igreja pode estar preparada para a batalha espiritual se não tem uma vida abundante de oração. Sem oração tornamo-nos fracos. As orações são os mísseis que atiramos contra o arraial do inimigo, desarmando suas ciladas e neutralizando suas estratégias”        (Hernandes Dias Lopes).</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37998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rgbClr val="DCD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861" y="0"/>
            <a:ext cx="12179808" cy="6858000"/>
          </a:xfrm>
          <a:prstGeom prst="rect">
            <a:avLst/>
          </a:prstGeom>
        </p:spPr>
      </p:pic>
      <p:sp>
        <p:nvSpPr>
          <p:cNvPr id="7" name="Espaço Reservado para Conteúdo 2"/>
          <p:cNvSpPr>
            <a:spLocks noGrp="1"/>
          </p:cNvSpPr>
          <p:nvPr>
            <p:ph idx="1"/>
          </p:nvPr>
        </p:nvSpPr>
        <p:spPr>
          <a:xfrm>
            <a:off x="6096000" y="763928"/>
            <a:ext cx="5312780" cy="5752619"/>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 oração é uma arma de guerra. Provocamos grandes reações no reino espiritual quando nos colocamos de joelhos para orar. O diabo treme quando vê um santo de joelhos. Quando a igreja ora, os céus se movem, o inferno treme e coisas novas acontecem na terra” (Hernandes Dias Lopes).</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50063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638</Words>
  <Application>Microsoft Office PowerPoint</Application>
  <PresentationFormat>Widescreen</PresentationFormat>
  <Paragraphs>60</Paragraphs>
  <Slides>19</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19</vt:i4>
      </vt:variant>
    </vt:vector>
  </HeadingPairs>
  <TitlesOfParts>
    <vt:vector size="26" baseType="lpstr">
      <vt:lpstr>Arial</vt:lpstr>
      <vt:lpstr>Arial Black</vt:lpstr>
      <vt:lpstr>Calibri</vt:lpstr>
      <vt:lpstr>Calibri Light</vt:lpstr>
      <vt:lpstr>Cambria</vt:lpstr>
      <vt:lpstr>Microsoft Tai Le</vt:lpstr>
      <vt:lpstr>Tema do Office</vt:lpstr>
      <vt:lpstr>32</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33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32</dc:title>
  <dc:creator>Marcelo</dc:creator>
  <cp:lastModifiedBy>Marcelo</cp:lastModifiedBy>
  <cp:revision>17</cp:revision>
  <dcterms:created xsi:type="dcterms:W3CDTF">2025-10-09T20:56:03Z</dcterms:created>
  <dcterms:modified xsi:type="dcterms:W3CDTF">2025-10-13T13:24:02Z</dcterms:modified>
</cp:coreProperties>
</file>