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63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83" d="100"/>
          <a:sy n="83" d="100"/>
        </p:scale>
        <p:origin x="37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E1000-D13A-4265-9761-1050A4E455D2}" type="datetimeFigureOut">
              <a:rPr lang="pt-BR" smtClean="0"/>
              <a:t>15/11/2025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56F54-0103-4A34-9007-C93D0DC69B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8467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E1000-D13A-4265-9761-1050A4E455D2}" type="datetimeFigureOut">
              <a:rPr lang="pt-BR" smtClean="0"/>
              <a:t>15/11/2025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56F54-0103-4A34-9007-C93D0DC69B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1029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E1000-D13A-4265-9761-1050A4E455D2}" type="datetimeFigureOut">
              <a:rPr lang="pt-BR" smtClean="0"/>
              <a:t>15/11/2025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56F54-0103-4A34-9007-C93D0DC69B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4937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E1000-D13A-4265-9761-1050A4E455D2}" type="datetimeFigureOut">
              <a:rPr lang="pt-BR" smtClean="0"/>
              <a:t>15/11/2025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56F54-0103-4A34-9007-C93D0DC69B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4165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E1000-D13A-4265-9761-1050A4E455D2}" type="datetimeFigureOut">
              <a:rPr lang="pt-BR" smtClean="0"/>
              <a:t>15/11/2025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56F54-0103-4A34-9007-C93D0DC69B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7473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E1000-D13A-4265-9761-1050A4E455D2}" type="datetimeFigureOut">
              <a:rPr lang="pt-BR" smtClean="0"/>
              <a:t>15/11/2025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56F54-0103-4A34-9007-C93D0DC69B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8980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E1000-D13A-4265-9761-1050A4E455D2}" type="datetimeFigureOut">
              <a:rPr lang="pt-BR" smtClean="0"/>
              <a:t>15/11/2025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56F54-0103-4A34-9007-C93D0DC69B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4596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E1000-D13A-4265-9761-1050A4E455D2}" type="datetimeFigureOut">
              <a:rPr lang="pt-BR" smtClean="0"/>
              <a:t>15/11/2025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56F54-0103-4A34-9007-C93D0DC69B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3286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E1000-D13A-4265-9761-1050A4E455D2}" type="datetimeFigureOut">
              <a:rPr lang="pt-BR" smtClean="0"/>
              <a:t>15/11/2025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56F54-0103-4A34-9007-C93D0DC69B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9838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E1000-D13A-4265-9761-1050A4E455D2}" type="datetimeFigureOut">
              <a:rPr lang="pt-BR" smtClean="0"/>
              <a:t>15/11/2025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56F54-0103-4A34-9007-C93D0DC69B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7697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E1000-D13A-4265-9761-1050A4E455D2}" type="datetimeFigureOut">
              <a:rPr lang="pt-BR" smtClean="0"/>
              <a:t>15/11/2025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56F54-0103-4A34-9007-C93D0DC69B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8586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CE1000-D13A-4265-9761-1050A4E455D2}" type="datetimeFigureOut">
              <a:rPr lang="pt-BR" smtClean="0"/>
              <a:t>15/11/2025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356F54-0103-4A34-9007-C93D0DC69B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5461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77397" y="0"/>
            <a:ext cx="10778222" cy="6858000"/>
          </a:xfrm>
          <a:prstGeom prst="rect">
            <a:avLst/>
          </a:prstGeom>
        </p:spPr>
      </p:pic>
      <p:pic>
        <p:nvPicPr>
          <p:cNvPr id="7" name="Picture 2" descr="Download Daniel, Prophet, Bible. Royalty-Free Stock Illustration Image -  Pixab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205" y="0"/>
            <a:ext cx="689079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239151" y="263236"/>
            <a:ext cx="11718386" cy="63315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896" y="263236"/>
            <a:ext cx="4918680" cy="4007822"/>
          </a:xfrm>
          <a:prstGeom prst="rect">
            <a:avLst/>
          </a:prstGeom>
        </p:spPr>
      </p:pic>
      <p:sp>
        <p:nvSpPr>
          <p:cNvPr id="11" name="Título 1"/>
          <p:cNvSpPr txBox="1">
            <a:spLocks/>
          </p:cNvSpPr>
          <p:nvPr/>
        </p:nvSpPr>
        <p:spPr>
          <a:xfrm>
            <a:off x="328614" y="2419109"/>
            <a:ext cx="4567477" cy="7292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000" b="1" spc="50" dirty="0" smtClean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VERSÍCULO POR VERSÍCULO</a:t>
            </a:r>
            <a:endParaRPr lang="pt-BR" sz="2000" b="1" spc="50" dirty="0">
              <a:ln w="0"/>
              <a:solidFill>
                <a:srgbClr val="00B0F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1947794" y="2969736"/>
            <a:ext cx="1319213" cy="1325563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36</a:t>
            </a: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219638" y="3591423"/>
            <a:ext cx="4757195" cy="32864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spc="50" dirty="0" smtClean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O FIM DE ANTÍOCO EPIFÂNIO</a:t>
            </a:r>
          </a:p>
          <a:p>
            <a:pPr algn="ctr"/>
            <a:r>
              <a:rPr lang="pt-BR" sz="2800" b="1" spc="50" dirty="0" smtClean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(Daniel 11.32-45)</a:t>
            </a:r>
            <a:endParaRPr lang="pt-BR" sz="2800" b="1" spc="50" dirty="0">
              <a:ln w="0"/>
              <a:solidFill>
                <a:srgbClr val="00B0F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pic>
        <p:nvPicPr>
          <p:cNvPr id="12" name="Picture 16" descr="Circle Gif Overlay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495" y="3188072"/>
            <a:ext cx="835809" cy="835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7522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01478" y="0"/>
            <a:ext cx="13893478" cy="6858000"/>
          </a:xfrm>
          <a:prstGeom prst="rect">
            <a:avLst/>
          </a:prstGeom>
        </p:spPr>
      </p:pic>
      <p:sp>
        <p:nvSpPr>
          <p:cNvPr id="17" name="Título 1"/>
          <p:cNvSpPr txBox="1">
            <a:spLocks/>
          </p:cNvSpPr>
          <p:nvPr/>
        </p:nvSpPr>
        <p:spPr>
          <a:xfrm>
            <a:off x="391551" y="562503"/>
            <a:ext cx="11414626" cy="16135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6000" b="1" spc="50" dirty="0" smtClean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O QUE O LIVRO DE DANIEL NOS ENSINA?</a:t>
            </a:r>
            <a:endParaRPr lang="pt-BR" sz="6000" b="1" spc="50" dirty="0">
              <a:ln w="0"/>
              <a:solidFill>
                <a:srgbClr val="00B0F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391551" y="415636"/>
            <a:ext cx="11414626" cy="1774307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239151" y="263236"/>
            <a:ext cx="11718386" cy="63315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Espaço Reservado para Conteúdo 2"/>
          <p:cNvSpPr>
            <a:spLocks noGrp="1"/>
          </p:cNvSpPr>
          <p:nvPr>
            <p:ph idx="1"/>
          </p:nvPr>
        </p:nvSpPr>
        <p:spPr>
          <a:xfrm>
            <a:off x="567158" y="2720050"/>
            <a:ext cx="8464819" cy="44011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1) OS TIRANOS NÃO TÊM A ÚLTIMA PALAVRA</a:t>
            </a:r>
          </a:p>
          <a:p>
            <a:pPr marL="0" indent="0">
              <a:buNone/>
            </a:pPr>
            <a:endParaRPr lang="pt-BR" sz="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  <a:p>
            <a:pPr marL="0" indent="0">
              <a:buNone/>
            </a:pPr>
            <a:r>
              <a:rPr lang="pt-BR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Nabucodonozor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, </a:t>
            </a:r>
            <a:r>
              <a:rPr lang="pt-BR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Belsazar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, </a:t>
            </a:r>
            <a:r>
              <a:rPr lang="pt-BR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Antíoco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: todos esses reis arrogantes tiveram que se ver com a ira do Senhor. Quem está no controle da História não são os poderosos deste mundo, mas o Deus Todo-Poderoso!</a:t>
            </a: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pic>
        <p:nvPicPr>
          <p:cNvPr id="11" name="Picture 4" descr="Resultado de imagem para reading bible animated 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66440" y="2387244"/>
            <a:ext cx="1964817" cy="40102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06384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01478" y="0"/>
            <a:ext cx="13893478" cy="6858000"/>
          </a:xfrm>
          <a:prstGeom prst="rect">
            <a:avLst/>
          </a:prstGeom>
        </p:spPr>
      </p:pic>
      <p:sp>
        <p:nvSpPr>
          <p:cNvPr id="17" name="Título 1"/>
          <p:cNvSpPr txBox="1">
            <a:spLocks/>
          </p:cNvSpPr>
          <p:nvPr/>
        </p:nvSpPr>
        <p:spPr>
          <a:xfrm>
            <a:off x="391551" y="562503"/>
            <a:ext cx="11414626" cy="16135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6000" b="1" spc="50" dirty="0" smtClean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O QUE O LIVRO DE DANIEL NOS ENSINA?</a:t>
            </a:r>
            <a:endParaRPr lang="pt-BR" sz="6000" b="1" spc="50" dirty="0">
              <a:ln w="0"/>
              <a:solidFill>
                <a:srgbClr val="00B0F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391551" y="415636"/>
            <a:ext cx="11414626" cy="1774307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239151" y="263236"/>
            <a:ext cx="11718386" cy="63315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Espaço Reservado para Conteúdo 2"/>
          <p:cNvSpPr>
            <a:spLocks noGrp="1"/>
          </p:cNvSpPr>
          <p:nvPr>
            <p:ph idx="1"/>
          </p:nvPr>
        </p:nvSpPr>
        <p:spPr>
          <a:xfrm>
            <a:off x="567158" y="2488558"/>
            <a:ext cx="8464819" cy="46326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2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) DEVEMOS ESTAR PRONTOS A DEFENDER NOSSA FÉ</a:t>
            </a:r>
          </a:p>
          <a:p>
            <a:pPr marL="0" indent="0">
              <a:buNone/>
            </a:pPr>
            <a:endParaRPr lang="pt-BR" sz="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Ao longo da História, muitos governantes promoveram perseguições ao povo de Deus. No fim dos tempos, o Anticristo fará isso em uma escala global. "Todos os que querem viver piamente em Cristo Jesus padecerão perseguições" (2 </a:t>
            </a:r>
            <a:r>
              <a:rPr lang="pt-BR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Tm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 3.12).</a:t>
            </a: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pic>
        <p:nvPicPr>
          <p:cNvPr id="11" name="Picture 4" descr="Resultado de imagem para reading bible animated 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66440" y="2387244"/>
            <a:ext cx="1964817" cy="40102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67919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01478" y="0"/>
            <a:ext cx="13893478" cy="6858000"/>
          </a:xfrm>
          <a:prstGeom prst="rect">
            <a:avLst/>
          </a:prstGeom>
        </p:spPr>
      </p:pic>
      <p:sp>
        <p:nvSpPr>
          <p:cNvPr id="17" name="Título 1"/>
          <p:cNvSpPr txBox="1">
            <a:spLocks/>
          </p:cNvSpPr>
          <p:nvPr/>
        </p:nvSpPr>
        <p:spPr>
          <a:xfrm>
            <a:off x="391551" y="562503"/>
            <a:ext cx="11414626" cy="16135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6000" b="1" spc="50" dirty="0" smtClean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O QUE O LIVRO DE DANIEL NOS ENSINA?</a:t>
            </a:r>
            <a:endParaRPr lang="pt-BR" sz="6000" b="1" spc="50" dirty="0">
              <a:ln w="0"/>
              <a:solidFill>
                <a:srgbClr val="00B0F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391551" y="415636"/>
            <a:ext cx="11414626" cy="1774307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239151" y="263236"/>
            <a:ext cx="11718386" cy="63315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Espaço Reservado para Conteúdo 2"/>
          <p:cNvSpPr>
            <a:spLocks noGrp="1"/>
          </p:cNvSpPr>
          <p:nvPr>
            <p:ph idx="1"/>
          </p:nvPr>
        </p:nvSpPr>
        <p:spPr>
          <a:xfrm>
            <a:off x="567158" y="2500132"/>
            <a:ext cx="8796761" cy="46211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3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) DEUS, E NÃO OS HOMENS, DEVE SER TEMIDO</a:t>
            </a:r>
          </a:p>
          <a:p>
            <a:pPr marL="0" indent="0">
              <a:buNone/>
            </a:pPr>
            <a:endParaRPr lang="pt-BR" sz="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Os que se bandearam para o lado de </a:t>
            </a:r>
            <a:r>
              <a:rPr lang="pt-BR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Antioco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 Epifânio escolheram o lado errado. "Não temais os que matam o corpo, e não podem matar a alma; temei antes aquele que pode fazer perecer no inferno tanto a alma quanto o corpo", disse Jesus (</a:t>
            </a:r>
            <a:r>
              <a:rPr lang="pt-BR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Mt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 10.28).</a:t>
            </a: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pic>
        <p:nvPicPr>
          <p:cNvPr id="11" name="Picture 4" descr="Resultado de imagem para reading bible animated 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66440" y="2387244"/>
            <a:ext cx="1964817" cy="40102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65919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77397" y="0"/>
            <a:ext cx="10778222" cy="6858000"/>
          </a:xfrm>
          <a:prstGeom prst="rect">
            <a:avLst/>
          </a:prstGeom>
        </p:spPr>
      </p:pic>
      <p:pic>
        <p:nvPicPr>
          <p:cNvPr id="7" name="Picture 2" descr="Download Daniel, Prophet, Bible. Royalty-Free Stock Illustration Image -  Pixab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205" y="0"/>
            <a:ext cx="689079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239151" y="263236"/>
            <a:ext cx="11718386" cy="63315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896" y="1689904"/>
            <a:ext cx="4918680" cy="2581154"/>
          </a:xfrm>
          <a:prstGeom prst="rect">
            <a:avLst/>
          </a:prstGeom>
        </p:spPr>
      </p:pic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1962150" y="3745431"/>
            <a:ext cx="1319213" cy="927412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37</a:t>
            </a: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pic>
        <p:nvPicPr>
          <p:cNvPr id="1034" name="Picture 10" descr="Animated 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74105">
            <a:off x="-2241848" y="-169613"/>
            <a:ext cx="7789327" cy="2656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ítulo 1"/>
          <p:cNvSpPr txBox="1">
            <a:spLocks/>
          </p:cNvSpPr>
          <p:nvPr/>
        </p:nvSpPr>
        <p:spPr>
          <a:xfrm rot="20231173">
            <a:off x="330751" y="742601"/>
            <a:ext cx="2593346" cy="1002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PRÓXIMA QUARTA!</a:t>
            </a: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314497" y="3064397"/>
            <a:ext cx="4567477" cy="7292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000" b="1" spc="50" dirty="0" smtClean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VERSÍCULO POR VERSÍCULO</a:t>
            </a:r>
            <a:endParaRPr lang="pt-BR" sz="2000" b="1" spc="50" dirty="0">
              <a:ln w="0"/>
              <a:solidFill>
                <a:srgbClr val="00B0F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18" name="Título 1"/>
          <p:cNvSpPr txBox="1">
            <a:spLocks/>
          </p:cNvSpPr>
          <p:nvPr/>
        </p:nvSpPr>
        <p:spPr>
          <a:xfrm>
            <a:off x="219638" y="4271058"/>
            <a:ext cx="4847104" cy="2606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600" b="1" spc="50" dirty="0" smtClean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A VOLTA                            DE CRISTO</a:t>
            </a:r>
            <a:endParaRPr lang="pt-BR" sz="800" b="1" spc="50" dirty="0" smtClean="0">
              <a:ln w="0"/>
              <a:solidFill>
                <a:srgbClr val="00B0F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  <a:p>
            <a:pPr algn="ctr"/>
            <a:r>
              <a:rPr lang="pt-BR" sz="2800" b="1" spc="50" dirty="0" smtClean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(Daniel 12.1-3)</a:t>
            </a:r>
            <a:endParaRPr lang="pt-BR" sz="2800" b="1" spc="50" dirty="0">
              <a:ln w="0"/>
              <a:solidFill>
                <a:srgbClr val="00B0F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pic>
        <p:nvPicPr>
          <p:cNvPr id="13" name="Picture 16" descr="Circle Gif Overlay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117" y="3732717"/>
            <a:ext cx="874597" cy="868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3495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6041986" y="0"/>
            <a:ext cx="6492268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6319777" y="358815"/>
            <a:ext cx="5635654" cy="70026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t-BR" sz="4800" b="1" spc="50" dirty="0" smtClean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A MORTE DE    UM TIRANO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pt-BR" sz="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Já no capítulo 8 de Daniel havia sido previsto que o perseguidor dos judeus      (o "pequeno chifre") seria quebrado "sem intervir mão de homem" (</a:t>
            </a:r>
            <a:r>
              <a:rPr lang="pt-BR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Dn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 8.26). De fato, </a:t>
            </a:r>
            <a:r>
              <a:rPr lang="pt-BR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Antíoco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 Epifânio não morreu em batalha, nem foi assassinado. Morreu de uma doença, em 164 </a:t>
            </a:r>
            <a:r>
              <a:rPr lang="pt-BR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aC.</a:t>
            </a: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6314" y="-416689"/>
            <a:ext cx="6098300" cy="7274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999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239151" y="263236"/>
            <a:ext cx="11718386" cy="63315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spaço Reservado para Conteúdo 2"/>
          <p:cNvSpPr>
            <a:spLocks noGrp="1"/>
          </p:cNvSpPr>
          <p:nvPr>
            <p:ph idx="1"/>
          </p:nvPr>
        </p:nvSpPr>
        <p:spPr>
          <a:xfrm>
            <a:off x="699911" y="824089"/>
            <a:ext cx="6815886" cy="5352874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"Ainda aos violadores do pacto ele perverterá com lisonjas; mas o povo que conhece ao seu Deus se tornará forte e fará proezas. Os entendidos entre o povo ensinarão a muitos; todavia, por muitos dias, cairão pela espada e pelo fogo, pelo cativeiro e pelo despojo. Mas, caindo eles, serão ajudados com pequeno socorro; muitos, porém, se ajuntarão a eles com lisonjas" (vs.32-34).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10" name="Espaço Reservado para Conteúdo 2"/>
          <p:cNvSpPr txBox="1">
            <a:spLocks/>
          </p:cNvSpPr>
          <p:nvPr/>
        </p:nvSpPr>
        <p:spPr>
          <a:xfrm>
            <a:off x="7754948" y="824089"/>
            <a:ext cx="3646830" cy="535287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A perseguição revelou dois grupos bem definidos: os "violadores do pacto" e "o povo que conhece o seu Deus". Os fiéis tiveram que lidar com os ataques e com os falsos irmãos.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9878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239151" y="263236"/>
            <a:ext cx="11718386" cy="63315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spaço Reservado para Conteúdo 2"/>
          <p:cNvSpPr>
            <a:spLocks noGrp="1"/>
          </p:cNvSpPr>
          <p:nvPr>
            <p:ph idx="1"/>
          </p:nvPr>
        </p:nvSpPr>
        <p:spPr>
          <a:xfrm>
            <a:off x="699910" y="824089"/>
            <a:ext cx="7055037" cy="5352874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"Alguns dos entendidos cairão para serem acrisolados, purificados e embranquecidos, até ao fim do tempo; pois isso ainda será para o tempo determinado. E o rei fará conforme lhe aprouver; exaltar-se-á, e se engrandecerá sobre todo deus, e contra o Deus dos deuses falará coisas espantosas; e será próspero, até que se cumpra a indignação; pois aquilo que está determinado será feito" (vs.35,36).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10" name="Espaço Reservado para Conteúdo 2"/>
          <p:cNvSpPr txBox="1">
            <a:spLocks/>
          </p:cNvSpPr>
          <p:nvPr/>
        </p:nvSpPr>
        <p:spPr>
          <a:xfrm>
            <a:off x="7994098" y="824089"/>
            <a:ext cx="3407680" cy="535287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t-BR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Em sua loucura, </a:t>
            </a:r>
            <a:r>
              <a:rPr lang="pt-B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Antíoco</a:t>
            </a: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 Epifânio chegou a declarar-se Deus. Ele se achava superior aos deuses pagãos e ao Deus de Israel.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8256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239151" y="263236"/>
            <a:ext cx="11718386" cy="63315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spaço Reservado para Conteúdo 2"/>
          <p:cNvSpPr>
            <a:spLocks noGrp="1"/>
          </p:cNvSpPr>
          <p:nvPr>
            <p:ph idx="1"/>
          </p:nvPr>
        </p:nvSpPr>
        <p:spPr>
          <a:xfrm>
            <a:off x="699910" y="824089"/>
            <a:ext cx="6141157" cy="5352874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"E não terá respeito aos deuses de seus pais, nem ao amado das mulheres, nem a qualquer outro deus, pois sobre tudo se engrandecerá. Mas, em seu lugar, honrará ao deus das fortalezas; e a um deus a quem seus pais não conheceram, ele o honrará com ouro e com prata, com pedras preciosas e com coisas agradáveis" (vs.37,38).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10" name="Espaço Reservado para Conteúdo 2"/>
          <p:cNvSpPr txBox="1">
            <a:spLocks/>
          </p:cNvSpPr>
          <p:nvPr/>
        </p:nvSpPr>
        <p:spPr>
          <a:xfrm>
            <a:off x="7080218" y="824089"/>
            <a:ext cx="4321560" cy="535287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t-BR" sz="1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pt-B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Antíoco</a:t>
            </a: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 deu a si mesmo o título de Epifânio, "O Deus Manifesto". Considerava-se superior aos deuses, incluindo "o amado das mulheres" (Adônis </a:t>
            </a:r>
            <a:r>
              <a:rPr lang="pt-B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Tamuz</a:t>
            </a: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, mencionado em Ezequiel 8.14). 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3363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239151" y="263236"/>
            <a:ext cx="11718386" cy="63315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spaço Reservado para Conteúdo 2"/>
          <p:cNvSpPr>
            <a:spLocks noGrp="1"/>
          </p:cNvSpPr>
          <p:nvPr>
            <p:ph idx="1"/>
          </p:nvPr>
        </p:nvSpPr>
        <p:spPr>
          <a:xfrm>
            <a:off x="699910" y="824089"/>
            <a:ext cx="7055037" cy="5352874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"E haver-se-á com os castelos fortes com o auxílio de um deus estranho; aos que o reconhecerem, multiplicará a glória, e os fará reinar sobre muitos, e lhes repartirá a terra por preço. Ora, no fim do tempo, o rei do Sul lutará contra ele; e o rei do Norte virá como turbilhão contra ele, com carros e cavaleiros, e com muitos navios; e entrará nos países, e os inundará, e passará para adiante" (vs.39,40).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10" name="Espaço Reservado para Conteúdo 2"/>
          <p:cNvSpPr txBox="1">
            <a:spLocks/>
          </p:cNvSpPr>
          <p:nvPr/>
        </p:nvSpPr>
        <p:spPr>
          <a:xfrm>
            <a:off x="7994098" y="824089"/>
            <a:ext cx="3407680" cy="535287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Era costume de </a:t>
            </a:r>
            <a:r>
              <a:rPr lang="pt-B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Antíoco</a:t>
            </a: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 Epifânio recompensar os seus apoiadores com terras e outras vantagens. Mas isso não impediu que novos conflitos com os egípcios tivessem lugar.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6442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239151" y="263236"/>
            <a:ext cx="11718386" cy="63315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spaço Reservado para Conteúdo 2"/>
          <p:cNvSpPr>
            <a:spLocks noGrp="1"/>
          </p:cNvSpPr>
          <p:nvPr>
            <p:ph idx="1"/>
          </p:nvPr>
        </p:nvSpPr>
        <p:spPr>
          <a:xfrm>
            <a:off x="699911" y="824089"/>
            <a:ext cx="6152446" cy="5352874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"Entrará na terra gloriosa, e dezenas de milhares cairão; mas da sua mão escaparão estes: </a:t>
            </a:r>
            <a:r>
              <a:rPr lang="pt-B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Edom</a:t>
            </a: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, e </a:t>
            </a:r>
            <a:r>
              <a:rPr lang="pt-B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Moabe</a:t>
            </a: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, e as primícias dos filhos de </a:t>
            </a:r>
            <a:r>
              <a:rPr lang="pt-B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Amom</a:t>
            </a: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. E estenderá a mão contra os países, e a terra do Egito não escapará. Apoderar-se-á dos tesouros de ouro e prata e de todas as coisas preciosas do Egito; os líbios e os etíopes o seguirão" (</a:t>
            </a: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vs.41-43).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10" name="Espaço Reservado para Conteúdo 2"/>
          <p:cNvSpPr txBox="1">
            <a:spLocks/>
          </p:cNvSpPr>
          <p:nvPr/>
        </p:nvSpPr>
        <p:spPr>
          <a:xfrm>
            <a:off x="7091508" y="824089"/>
            <a:ext cx="4310270" cy="535287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t-BR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pt-B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Antíoco</a:t>
            </a: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 continuou centrando seus ataques contra os judeus fiéis e os egípcios, poupando as nações da </a:t>
            </a:r>
            <a:r>
              <a:rPr lang="pt-B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Transjordânia</a:t>
            </a: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, que não lhe ofereceram oposição.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326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239151" y="263236"/>
            <a:ext cx="11718386" cy="63315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spaço Reservado para Conteúdo 2"/>
          <p:cNvSpPr>
            <a:spLocks noGrp="1"/>
          </p:cNvSpPr>
          <p:nvPr>
            <p:ph idx="1"/>
          </p:nvPr>
        </p:nvSpPr>
        <p:spPr>
          <a:xfrm>
            <a:off x="699910" y="824089"/>
            <a:ext cx="5102579" cy="5352874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"Mas, os rumores do Oriente e do Norte o espantarão; e ele sairá com grande furor, para destruir e extirpar a muitos. E armará as tendas do seu palácio entre o mar Grande e o glorioso monte santo; contudo, virá o seu fim, e não haverá quem o socorra" (vs.44,45).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10" name="Espaço Reservado para Conteúdo 2"/>
          <p:cNvSpPr txBox="1">
            <a:spLocks/>
          </p:cNvSpPr>
          <p:nvPr/>
        </p:nvSpPr>
        <p:spPr>
          <a:xfrm>
            <a:off x="6041640" y="824089"/>
            <a:ext cx="5360138" cy="535287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Nos seus últimos anos, </a:t>
            </a:r>
            <a:r>
              <a:rPr lang="pt-B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Antíoco</a:t>
            </a: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 Epifânio afastou-se do Egito, voltando sua atenção para Israel e para outros territórios ao Norte. Mas, no mesmo ano em que os judeus reconquistaram Jerusalém, ele morreu, "sem intervir mão de homem"                (</a:t>
            </a:r>
            <a:r>
              <a:rPr lang="pt-B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Dn</a:t>
            </a: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 8.25), após tentar saquear um templo pagão.</a:t>
            </a:r>
            <a:endParaRPr lang="pt-BR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5604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239151" y="263236"/>
            <a:ext cx="11718386" cy="63315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spaço Reservado para Conteúdo 2"/>
          <p:cNvSpPr>
            <a:spLocks noGrp="1"/>
          </p:cNvSpPr>
          <p:nvPr>
            <p:ph idx="1"/>
          </p:nvPr>
        </p:nvSpPr>
        <p:spPr>
          <a:xfrm>
            <a:off x="1072444" y="474133"/>
            <a:ext cx="10272889" cy="5840148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"Na Síria, o rei </a:t>
            </a:r>
            <a:r>
              <a:rPr lang="pt-BR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Antíoco</a:t>
            </a:r>
            <a:r>
              <a:rPr 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, procurando conseguir dinheiro, decidiu fazer uma expedição contra o santuário de Artêmis, em </a:t>
            </a:r>
            <a:r>
              <a:rPr lang="pt-BR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Elimaida</a:t>
            </a:r>
            <a:r>
              <a:rPr 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. Chegando ao local, teve as suas esperanças frustradas, quando as tribos bárbaras que habitavam nas redondezas  não permitiram essa violação. Na sua retirada, veio a morrer em Tabes, na Pérsia, atacado de loucura, como o dizem alguns, devido a certas manifestações de desfavor divino, quando tentava cometer esse sacrilégio no santuário acima referido" (</a:t>
            </a:r>
            <a:r>
              <a:rPr lang="pt-BR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Políbio</a:t>
            </a:r>
            <a:r>
              <a:rPr 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, historiador grego, 200 </a:t>
            </a:r>
            <a:r>
              <a:rPr lang="pt-BR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aC</a:t>
            </a:r>
            <a:r>
              <a:rPr 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 – 118 </a:t>
            </a:r>
            <a:r>
              <a:rPr lang="pt-BR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aC</a:t>
            </a:r>
            <a:r>
              <a:rPr 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).</a:t>
            </a:r>
            <a:endParaRPr lang="pt-BR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4656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1046</Words>
  <Application>Microsoft Office PowerPoint</Application>
  <PresentationFormat>Widescreen</PresentationFormat>
  <Paragraphs>40</Paragraphs>
  <Slides>13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9" baseType="lpstr">
      <vt:lpstr>Arial</vt:lpstr>
      <vt:lpstr>Arial Black</vt:lpstr>
      <vt:lpstr>Calibri</vt:lpstr>
      <vt:lpstr>Calibri Light</vt:lpstr>
      <vt:lpstr>Microsoft Tai Le</vt:lpstr>
      <vt:lpstr>Tema do Office</vt:lpstr>
      <vt:lpstr>36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37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Marcelo</dc:creator>
  <cp:lastModifiedBy>Marcelo</cp:lastModifiedBy>
  <cp:revision>15</cp:revision>
  <dcterms:created xsi:type="dcterms:W3CDTF">2025-11-14T12:21:39Z</dcterms:created>
  <dcterms:modified xsi:type="dcterms:W3CDTF">2025-11-15T14:48:49Z</dcterms:modified>
</cp:coreProperties>
</file>